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90"/>
  </p:notesMasterIdLst>
  <p:sldIdLst>
    <p:sldId id="256" r:id="rId2"/>
    <p:sldId id="257" r:id="rId3"/>
    <p:sldId id="259" r:id="rId4"/>
    <p:sldId id="260" r:id="rId5"/>
    <p:sldId id="261" r:id="rId6"/>
    <p:sldId id="262" r:id="rId7"/>
    <p:sldId id="339" r:id="rId8"/>
    <p:sldId id="341" r:id="rId9"/>
    <p:sldId id="264" r:id="rId10"/>
    <p:sldId id="418" r:id="rId11"/>
    <p:sldId id="263" r:id="rId12"/>
    <p:sldId id="342" r:id="rId13"/>
    <p:sldId id="266" r:id="rId14"/>
    <p:sldId id="349" r:id="rId15"/>
    <p:sldId id="350" r:id="rId16"/>
    <p:sldId id="351" r:id="rId17"/>
    <p:sldId id="352" r:id="rId18"/>
    <p:sldId id="417" r:id="rId19"/>
    <p:sldId id="353" r:id="rId20"/>
    <p:sldId id="354" r:id="rId21"/>
    <p:sldId id="355" r:id="rId22"/>
    <p:sldId id="357" r:id="rId23"/>
    <p:sldId id="358" r:id="rId24"/>
    <p:sldId id="361" r:id="rId25"/>
    <p:sldId id="359" r:id="rId26"/>
    <p:sldId id="360" r:id="rId27"/>
    <p:sldId id="362" r:id="rId28"/>
    <p:sldId id="363" r:id="rId29"/>
    <p:sldId id="364" r:id="rId30"/>
    <p:sldId id="365" r:id="rId31"/>
    <p:sldId id="366" r:id="rId32"/>
    <p:sldId id="372" r:id="rId33"/>
    <p:sldId id="367" r:id="rId34"/>
    <p:sldId id="368" r:id="rId35"/>
    <p:sldId id="369" r:id="rId36"/>
    <p:sldId id="370" r:id="rId37"/>
    <p:sldId id="371" r:id="rId38"/>
    <p:sldId id="373" r:id="rId39"/>
    <p:sldId id="419" r:id="rId40"/>
    <p:sldId id="374" r:id="rId41"/>
    <p:sldId id="375" r:id="rId42"/>
    <p:sldId id="376" r:id="rId43"/>
    <p:sldId id="377" r:id="rId44"/>
    <p:sldId id="384" r:id="rId45"/>
    <p:sldId id="385" r:id="rId46"/>
    <p:sldId id="393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78" r:id="rId55"/>
    <p:sldId id="379" r:id="rId56"/>
    <p:sldId id="420" r:id="rId57"/>
    <p:sldId id="380" r:id="rId58"/>
    <p:sldId id="394" r:id="rId59"/>
    <p:sldId id="381" r:id="rId60"/>
    <p:sldId id="421" r:id="rId61"/>
    <p:sldId id="422" r:id="rId62"/>
    <p:sldId id="382" r:id="rId63"/>
    <p:sldId id="423" r:id="rId64"/>
    <p:sldId id="383" r:id="rId65"/>
    <p:sldId id="395" r:id="rId66"/>
    <p:sldId id="396" r:id="rId67"/>
    <p:sldId id="397" r:id="rId68"/>
    <p:sldId id="398" r:id="rId69"/>
    <p:sldId id="399" r:id="rId70"/>
    <p:sldId id="407" r:id="rId71"/>
    <p:sldId id="408" r:id="rId72"/>
    <p:sldId id="409" r:id="rId73"/>
    <p:sldId id="425" r:id="rId74"/>
    <p:sldId id="406" r:id="rId75"/>
    <p:sldId id="410" r:id="rId76"/>
    <p:sldId id="400" r:id="rId77"/>
    <p:sldId id="411" r:id="rId78"/>
    <p:sldId id="412" r:id="rId79"/>
    <p:sldId id="403" r:id="rId80"/>
    <p:sldId id="404" r:id="rId81"/>
    <p:sldId id="405" r:id="rId82"/>
    <p:sldId id="413" r:id="rId83"/>
    <p:sldId id="424" r:id="rId84"/>
    <p:sldId id="402" r:id="rId85"/>
    <p:sldId id="416" r:id="rId86"/>
    <p:sldId id="326" r:id="rId87"/>
    <p:sldId id="328" r:id="rId88"/>
    <p:sldId id="329" r:id="rId8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8616D-D644-4D3F-B3E3-9CEC215DAAF0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FEF19-2484-4520-88A7-282464219B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54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FEF19-2484-4520-88A7-282464219B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8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785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03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948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90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89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28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7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03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55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092C533-36D4-4B8D-817A-7152089EB5DA}" type="datetimeFigureOut">
              <a:rPr lang="zh-CN" altLang="en-US" smtClean="0"/>
              <a:t>2021/3/6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B13BC75-FC21-46AE-A7DC-5818EAE74B6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11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ftp/python/3.8.0/python-3.8.0-amd64.exe" TargetMode="External"/><Relationship Id="rId2" Type="http://schemas.openxmlformats.org/officeDocument/2006/relationships/hyperlink" Target="https://www.python.org/downloads/window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程序设计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西南大学 计算机与信息科学学院</a:t>
            </a:r>
            <a:endParaRPr lang="en-US" altLang="zh-CN" sz="2000" dirty="0"/>
          </a:p>
          <a:p>
            <a:r>
              <a:rPr lang="zh-CN" altLang="en-US" sz="2000" dirty="0"/>
              <a:t>讲授：王超</a:t>
            </a:r>
            <a:endParaRPr lang="en-US" altLang="zh-CN" sz="2000" dirty="0"/>
          </a:p>
          <a:p>
            <a:r>
              <a:rPr lang="zh-CN" altLang="en-US" sz="2000" dirty="0"/>
              <a:t>实验：王超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044" y="4455620"/>
            <a:ext cx="1916636" cy="18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73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Python</a:t>
            </a:r>
            <a:r>
              <a:rPr lang="zh-CN" altLang="en-US" sz="2800" dirty="0">
                <a:solidFill>
                  <a:srgbClr val="FF0000"/>
                </a:solidFill>
              </a:rPr>
              <a:t>语言简介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Hello World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变量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简单数据类型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列表简介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操作列表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对象与复制</a:t>
            </a:r>
            <a:r>
              <a:rPr lang="en-US" altLang="zh-CN" sz="2800" dirty="0"/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结束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045669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名字的由来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</a:t>
            </a:r>
            <a:r>
              <a:rPr lang="en-US" altLang="zh-CN" sz="2500" dirty="0"/>
              <a:t>python</a:t>
            </a:r>
            <a:r>
              <a:rPr lang="zh-CN" altLang="en-US" sz="2500" dirty="0"/>
              <a:t>是一个不太常用的英语单词。它的含义是？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希望下课后不要发生的对话：刚才老师说咱们这门课的编程语言叫什么来着？ 蛇（请发第三声）蛇（请发第二声）呀！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为什么一个编程语言会起一个动物的名字呢</a:t>
            </a:r>
            <a:endParaRPr lang="en-US" altLang="zh-CN" sz="25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72A444-9691-4505-BA5E-BEC19018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79" y="4327380"/>
            <a:ext cx="3491859" cy="19008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268A64-4507-4FC9-8A51-0E0FCE37F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79" y="3213690"/>
            <a:ext cx="640081" cy="6316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BC4382-EBE0-4C1F-B721-EAA7C085F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0" y="4327380"/>
            <a:ext cx="2987040" cy="19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5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8239760" cy="435356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Python</a:t>
            </a:r>
            <a:r>
              <a:rPr lang="zh-CN" altLang="en-US" sz="2800" dirty="0"/>
              <a:t>的创始人名叫</a:t>
            </a:r>
            <a:r>
              <a:rPr lang="en-US" altLang="zh-CN" sz="2800" dirty="0"/>
              <a:t>Guido van Rossum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1989</a:t>
            </a:r>
            <a:r>
              <a:rPr lang="zh-CN" altLang="en-US" sz="2800" dirty="0"/>
              <a:t>年圣诞圣诞期间，为了打发时间，他决心开发一种新的解释型语言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他曾参与一种叫</a:t>
            </a:r>
            <a:r>
              <a:rPr lang="en-US" altLang="zh-CN" sz="2800" dirty="0"/>
              <a:t>ABC</a:t>
            </a:r>
            <a:r>
              <a:rPr lang="zh-CN" altLang="en-US" sz="2800" dirty="0"/>
              <a:t>的教学语言的设计。这种语言优美而强大，但最终没有成功。他认为原因是非开放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1991</a:t>
            </a:r>
            <a:r>
              <a:rPr lang="zh-CN" altLang="en-US" sz="2800" dirty="0"/>
              <a:t>年，第一个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解释器诞生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它是用</a:t>
            </a:r>
            <a:r>
              <a:rPr lang="en-US" altLang="zh-CN" sz="2800" dirty="0"/>
              <a:t>C</a:t>
            </a:r>
            <a:r>
              <a:rPr lang="zh-CN" altLang="en-US" sz="2800" dirty="0"/>
              <a:t>语言实现的，是一款开源软件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选中</a:t>
            </a:r>
            <a:r>
              <a:rPr lang="en-US" altLang="zh-CN" sz="2800" dirty="0"/>
              <a:t>python</a:t>
            </a:r>
            <a:r>
              <a:rPr lang="zh-CN" altLang="en-US" sz="2800" dirty="0"/>
              <a:t>作为语言名字，是因为他是</a:t>
            </a:r>
            <a:r>
              <a:rPr lang="en-US" altLang="zh-CN" sz="2800" dirty="0"/>
              <a:t>BBC</a:t>
            </a:r>
            <a:r>
              <a:rPr lang="zh-CN" altLang="en-US" sz="2800" dirty="0"/>
              <a:t>当时正在热播的喜剧连续剧“</a:t>
            </a:r>
            <a:r>
              <a:rPr lang="en-US" altLang="zh-CN" sz="2800" dirty="0"/>
              <a:t>Monty Python”</a:t>
            </a:r>
            <a:r>
              <a:rPr lang="zh-CN" altLang="en-US" sz="2800" dirty="0"/>
              <a:t>的爱好者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如果他当时看的是</a:t>
            </a:r>
            <a:r>
              <a:rPr lang="en-US" altLang="zh-CN" sz="2600" dirty="0"/>
              <a:t>__</a:t>
            </a:r>
            <a:r>
              <a:rPr lang="zh-CN" altLang="en-US" sz="2600" dirty="0"/>
              <a:t>，那么语言将会叫做</a:t>
            </a:r>
            <a:r>
              <a:rPr lang="en-US" altLang="zh-CN" sz="2600" dirty="0"/>
              <a:t>__</a:t>
            </a:r>
            <a:r>
              <a:rPr lang="zh-CN" altLang="en-US" sz="2600" dirty="0"/>
              <a:t>（请酌情脑洞）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CA7BE0-442C-4600-A8D2-D09AE9987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321" y="2471652"/>
            <a:ext cx="2495678" cy="37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3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Python</a:t>
            </a:r>
            <a:r>
              <a:rPr lang="zh-CN" altLang="en-US" sz="2800" dirty="0"/>
              <a:t>易于学习、理解和记忆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Python</a:t>
            </a:r>
            <a:r>
              <a:rPr lang="zh-CN" altLang="en-US" sz="2800" dirty="0"/>
              <a:t>本身是完全面向对象的，函数、模块、数字、字符串等内置类型都是对象。它支持面向对象编程，也支持面向过程编程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Python</a:t>
            </a:r>
            <a:r>
              <a:rPr lang="zh-CN" altLang="en-US" sz="2800" dirty="0"/>
              <a:t>是一种解释型语言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Python</a:t>
            </a:r>
            <a:r>
              <a:rPr lang="zh-CN" altLang="en-US" sz="2800" dirty="0"/>
              <a:t>提供了非常完善的基础代码库，以及大量的第三方库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Python</a:t>
            </a:r>
            <a:r>
              <a:rPr lang="zh-CN" altLang="en-US" sz="2800" dirty="0"/>
              <a:t>可以作为“胶水语言” 使用，使用</a:t>
            </a:r>
            <a:r>
              <a:rPr lang="en-US" altLang="zh-CN" sz="2800" dirty="0"/>
              <a:t>Python</a:t>
            </a:r>
            <a:r>
              <a:rPr lang="zh-CN" altLang="en-US" sz="2800" dirty="0"/>
              <a:t>将其他语言编写的程序进行集成和封装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22361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的优点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代码量少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开发速度快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易于扩展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丰富的库函数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跨平台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1771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在如下领域有很好的应用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数据分析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机器学习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深度学习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自然语言处理</a:t>
            </a:r>
            <a:r>
              <a:rPr lang="en-US" altLang="zh-CN" sz="2800" dirty="0"/>
              <a:t>/</a:t>
            </a:r>
            <a:r>
              <a:rPr lang="zh-CN" altLang="en-US" sz="2800" dirty="0"/>
              <a:t>计算机视觉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Web</a:t>
            </a:r>
            <a:r>
              <a:rPr lang="zh-CN" altLang="en-US" sz="2800" dirty="0"/>
              <a:t>开发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爬虫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704041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所以，一起来学</a:t>
            </a:r>
            <a:r>
              <a:rPr lang="en-US" altLang="zh-CN" dirty="0"/>
              <a:t>Python</a:t>
            </a:r>
            <a:r>
              <a:rPr lang="zh-CN" altLang="en-US" dirty="0"/>
              <a:t>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zh-CN" altLang="en-US" sz="2400" dirty="0"/>
              <a:t>／人◕</a:t>
            </a:r>
            <a:r>
              <a:rPr lang="en-US" altLang="zh-CN" sz="2400" dirty="0"/>
              <a:t>‿‿◕</a:t>
            </a:r>
            <a:r>
              <a:rPr lang="zh-CN" altLang="en-US" sz="2400" dirty="0"/>
              <a:t>人＼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4629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由于时间受限，本课程只讲解</a:t>
            </a:r>
            <a:r>
              <a:rPr lang="en-US" altLang="zh-CN" sz="2800" dirty="0"/>
              <a:t>《Python</a:t>
            </a:r>
            <a:r>
              <a:rPr lang="zh-CN" altLang="en-US" sz="2800" dirty="0"/>
              <a:t>编程 从入门到实践</a:t>
            </a:r>
            <a:r>
              <a:rPr lang="en-US" altLang="zh-CN" sz="2800" dirty="0"/>
              <a:t>》</a:t>
            </a:r>
            <a:r>
              <a:rPr lang="zh-CN" altLang="en-US" sz="2800" dirty="0"/>
              <a:t>一书的第一部分，即</a:t>
            </a:r>
            <a:r>
              <a:rPr lang="en-US" altLang="zh-CN" sz="2800" dirty="0"/>
              <a:t>1-11</a:t>
            </a:r>
            <a:r>
              <a:rPr lang="zh-CN" altLang="en-US" sz="2800" dirty="0"/>
              <a:t>章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教材的第二部分介绍了三个项目。其中第二个项目和咱们的数据分析课程部分内容重合度较高。学有余力的同学可以跟着实践一下第一个和第三个项目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艺多不压身，学习总会带给自己收获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Python</a:t>
            </a:r>
            <a:r>
              <a:rPr lang="zh-CN" altLang="en-US" sz="2800" dirty="0"/>
              <a:t>是一门涉及很多热门应用领域的编程语言。通过学习</a:t>
            </a:r>
            <a:r>
              <a:rPr lang="en-US" altLang="zh-CN" sz="2800" dirty="0"/>
              <a:t>python</a:t>
            </a:r>
            <a:r>
              <a:rPr lang="zh-CN" altLang="en-US" sz="2800" dirty="0"/>
              <a:t>，可以接触各种方向，给自己更多体验。请自我努力完成这个过程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772532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Python</a:t>
            </a:r>
            <a:r>
              <a:rPr lang="zh-CN" altLang="en-US" sz="2800" dirty="0">
                <a:solidFill>
                  <a:schemeClr val="tx1"/>
                </a:solidFill>
              </a:rPr>
              <a:t>语言简介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Hello World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变量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简单数据类型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列表简介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操作列表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对象与复制</a:t>
            </a:r>
            <a:r>
              <a:rPr lang="en-US" altLang="zh-CN" sz="2800" dirty="0"/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结束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84312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首先，安装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600" dirty="0"/>
              <a:t> 从</a:t>
            </a:r>
            <a:r>
              <a:rPr lang="en-US" altLang="zh-CN" sz="2600" dirty="0"/>
              <a:t>python</a:t>
            </a:r>
            <a:r>
              <a:rPr lang="zh-CN" altLang="en-US" sz="2600" dirty="0"/>
              <a:t>的官网下载安装包。</a:t>
            </a:r>
            <a:r>
              <a:rPr lang="en-US" altLang="zh-CN" sz="2600" dirty="0">
                <a:hlinkClick r:id="rId2"/>
              </a:rPr>
              <a:t>https://www.python.org/downloads/windows/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注意两点。首先，选择</a:t>
            </a:r>
            <a:r>
              <a:rPr lang="en-US" altLang="zh-CN" sz="2600" dirty="0"/>
              <a:t>python 3.x</a:t>
            </a:r>
            <a:r>
              <a:rPr lang="zh-CN" altLang="en-US" sz="2600" dirty="0"/>
              <a:t>版本，而不是</a:t>
            </a:r>
            <a:r>
              <a:rPr lang="en-US" altLang="zh-CN" sz="2600" dirty="0"/>
              <a:t>python2.x</a:t>
            </a:r>
            <a:r>
              <a:rPr lang="zh-CN" altLang="en-US" sz="2600" dirty="0"/>
              <a:t>版本。其次，根据自己的机器选择</a:t>
            </a:r>
            <a:r>
              <a:rPr lang="en-US" altLang="zh-CN" sz="2600" dirty="0"/>
              <a:t>64</a:t>
            </a:r>
            <a:r>
              <a:rPr lang="zh-CN" altLang="en-US" sz="2600" dirty="0"/>
              <a:t>位或者</a:t>
            </a:r>
            <a:r>
              <a:rPr lang="en-US" altLang="zh-CN" sz="2600" dirty="0"/>
              <a:t>32</a:t>
            </a:r>
            <a:r>
              <a:rPr lang="zh-CN" altLang="en-US" sz="2600" dirty="0"/>
              <a:t>位的版本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如果不确定的话，下面的链接是一个</a:t>
            </a:r>
            <a:r>
              <a:rPr lang="en-US" altLang="zh-CN" sz="2600" dirty="0"/>
              <a:t>64</a:t>
            </a:r>
            <a:r>
              <a:rPr lang="zh-CN" altLang="en-US" sz="2600" dirty="0"/>
              <a:t>位的</a:t>
            </a:r>
            <a:r>
              <a:rPr lang="en-US" altLang="zh-CN" sz="2600" dirty="0"/>
              <a:t>python3.x</a:t>
            </a:r>
            <a:r>
              <a:rPr lang="zh-CN" altLang="en-US" sz="2600" dirty="0"/>
              <a:t>版本安装包。</a:t>
            </a:r>
            <a:r>
              <a:rPr lang="en-US" altLang="zh-CN" sz="2600" dirty="0">
                <a:hlinkClick r:id="rId3"/>
              </a:rPr>
              <a:t>https://www.python.org/ftp/python/3.8.0/python-3.8.0-amd64.exe</a:t>
            </a:r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97874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本课程介绍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性质：专业选修课 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内容：掌握</a:t>
            </a:r>
            <a:r>
              <a:rPr lang="en-US" altLang="zh-CN" sz="2500" dirty="0" err="1"/>
              <a:t>Pyhton</a:t>
            </a:r>
            <a:r>
              <a:rPr lang="zh-CN" altLang="en-US" sz="2500" dirty="0"/>
              <a:t>语言的基础语法。学习应用</a:t>
            </a:r>
            <a:r>
              <a:rPr lang="en-US" altLang="zh-CN" sz="2500" dirty="0"/>
              <a:t>Python</a:t>
            </a:r>
            <a:r>
              <a:rPr lang="zh-CN" altLang="en-US" sz="2500" dirty="0"/>
              <a:t>进行数据分析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Python</a:t>
            </a:r>
            <a:r>
              <a:rPr lang="zh-CN" altLang="en-US" sz="2500" dirty="0"/>
              <a:t>语言</a:t>
            </a:r>
            <a:r>
              <a:rPr lang="en-US" altLang="zh-CN" sz="2500" dirty="0"/>
              <a:t>/Matplotlib</a:t>
            </a:r>
            <a:r>
              <a:rPr lang="zh-CN" altLang="en-US" sz="2500" dirty="0"/>
              <a:t>数据可视化</a:t>
            </a:r>
            <a:r>
              <a:rPr lang="en-US" altLang="zh-CN" sz="2500" dirty="0"/>
              <a:t>/pandas</a:t>
            </a:r>
            <a:r>
              <a:rPr lang="zh-CN" altLang="en-US" sz="2500" dirty="0"/>
              <a:t>统计分析基础</a:t>
            </a:r>
            <a:r>
              <a:rPr lang="en-US" altLang="zh-CN" sz="2500" dirty="0"/>
              <a:t>/Pandas</a:t>
            </a:r>
            <a:r>
              <a:rPr lang="zh-CN" altLang="en-US" sz="2500" dirty="0"/>
              <a:t>数据预处理</a:t>
            </a:r>
            <a:r>
              <a:rPr lang="en-US" altLang="zh-CN" sz="2500" dirty="0"/>
              <a:t>/scikit-learn</a:t>
            </a:r>
            <a:r>
              <a:rPr lang="zh-CN" altLang="en-US" sz="2500" dirty="0"/>
              <a:t>构建模型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理论课：</a:t>
            </a:r>
            <a:r>
              <a:rPr lang="en-US" altLang="zh-CN" sz="2500" dirty="0"/>
              <a:t>0</a:t>
            </a:r>
            <a:r>
              <a:rPr lang="zh-CN" altLang="en-US" sz="2500" dirty="0"/>
              <a:t>学时，实验课：</a:t>
            </a:r>
            <a:r>
              <a:rPr lang="en-US" altLang="zh-CN" sz="2500" dirty="0"/>
              <a:t>48</a:t>
            </a:r>
            <a:r>
              <a:rPr lang="zh-CN" altLang="en-US" sz="2500" dirty="0"/>
              <a:t>学时，总共：</a:t>
            </a:r>
            <a:r>
              <a:rPr lang="en-US" altLang="zh-CN" sz="2500" dirty="0"/>
              <a:t>48</a:t>
            </a:r>
            <a:r>
              <a:rPr lang="zh-CN" altLang="en-US" sz="2500" dirty="0"/>
              <a:t>学时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我的办公室：</a:t>
            </a:r>
            <a:r>
              <a:rPr lang="en-US" altLang="zh-CN" sz="2500" dirty="0"/>
              <a:t>25</a:t>
            </a:r>
            <a:r>
              <a:rPr lang="zh-CN" altLang="en-US" sz="2500" dirty="0"/>
              <a:t>教</a:t>
            </a:r>
            <a:r>
              <a:rPr lang="en-US" altLang="zh-CN" sz="2500" dirty="0"/>
              <a:t>1001</a:t>
            </a:r>
          </a:p>
        </p:txBody>
      </p:sp>
    </p:spTree>
    <p:extLst>
      <p:ext uri="{BB962C8B-B14F-4D97-AF65-F5344CB8AC3E}">
        <p14:creationId xmlns:p14="http://schemas.microsoft.com/office/powerpoint/2010/main" val="273666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安装的时候，注意选择将</a:t>
            </a:r>
            <a:r>
              <a:rPr lang="en-US" altLang="zh-CN" sz="2800" dirty="0"/>
              <a:t>python</a:t>
            </a:r>
            <a:r>
              <a:rPr lang="zh-CN" altLang="en-US" sz="2800" dirty="0"/>
              <a:t>的信息加入</a:t>
            </a:r>
            <a:r>
              <a:rPr lang="en-US" altLang="zh-CN" sz="2800" dirty="0"/>
              <a:t>path</a:t>
            </a:r>
            <a:endParaRPr lang="en-US" altLang="zh-CN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2686588-FE13-4593-9DE0-16E040480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52" y="3119120"/>
            <a:ext cx="4955828" cy="295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75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之后，在</a:t>
            </a:r>
            <a:r>
              <a:rPr lang="en-US" altLang="zh-CN" sz="2800" dirty="0"/>
              <a:t>windows</a:t>
            </a:r>
            <a:r>
              <a:rPr lang="zh-CN" altLang="en-US" sz="2800" dirty="0"/>
              <a:t>下的命令行中输入</a:t>
            </a:r>
            <a:r>
              <a:rPr lang="en-US" altLang="zh-CN" sz="2800" dirty="0"/>
              <a:t>python</a:t>
            </a:r>
            <a:r>
              <a:rPr lang="zh-CN" altLang="en-US" sz="2800" dirty="0"/>
              <a:t>，机器会进入</a:t>
            </a:r>
            <a:r>
              <a:rPr lang="en-US" altLang="zh-CN" sz="2800" dirty="0"/>
              <a:t>python</a:t>
            </a:r>
            <a:r>
              <a:rPr lang="zh-CN" altLang="en-US" sz="2800" dirty="0"/>
              <a:t>环境。这代表安装成功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27FD0A-7A8E-4BDE-83EE-5C02CF915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15" y="2692400"/>
            <a:ext cx="6758365" cy="352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6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超级亲民的</a:t>
            </a:r>
            <a:r>
              <a:rPr lang="en-US" altLang="zh-CN" dirty="0"/>
              <a:t>Hello World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不需要安装任何集成开发环境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不需要导入任何库函数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甚至连新建代码文件都不用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在刚才的界面上，输入</a:t>
            </a:r>
            <a:r>
              <a:rPr lang="en-US" altLang="zh-CN" sz="2800" dirty="0"/>
              <a:t>print(“Hello World”)</a:t>
            </a:r>
            <a:r>
              <a:rPr lang="zh-CN" altLang="en-US" sz="2800" dirty="0"/>
              <a:t>，再按回车即可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注意，代码结尾无标点符号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注意，括号是英文字母的括号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A5C40B-1052-4C2A-9629-CF0FB036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40" y="3302000"/>
            <a:ext cx="59944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稍微复杂的</a:t>
            </a:r>
            <a:r>
              <a:rPr lang="en-US" altLang="zh-CN" dirty="0"/>
              <a:t>Hello World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在命令行所在的目录下，新建一个记事本文件，改名为</a:t>
            </a:r>
            <a:r>
              <a:rPr lang="en-US" altLang="zh-CN" sz="2800" dirty="0"/>
              <a:t>test.py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文件内容为</a:t>
            </a:r>
            <a:r>
              <a:rPr lang="en-US" altLang="zh-CN" sz="2800" dirty="0"/>
              <a:t>print(“Hello World”)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在命令行输入</a:t>
            </a:r>
            <a:r>
              <a:rPr lang="en-US" altLang="zh-CN" sz="2800" dirty="0"/>
              <a:t>python test.py</a:t>
            </a:r>
            <a:r>
              <a:rPr lang="zh-CN" altLang="en-US" sz="2800" dirty="0"/>
              <a:t>，回车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7F7714-EDA6-465F-AA40-599565AA9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571963"/>
            <a:ext cx="4033520" cy="268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66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Python</a:t>
            </a:r>
            <a:r>
              <a:rPr lang="zh-CN" altLang="en-US" sz="2800" dirty="0">
                <a:solidFill>
                  <a:schemeClr val="tx1"/>
                </a:solidFill>
              </a:rPr>
              <a:t>语言简介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Hello World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变量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简单数据类型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列表简介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操作列表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对象与复制</a:t>
            </a:r>
            <a:r>
              <a:rPr lang="en-US" altLang="zh-CN" sz="2800" dirty="0"/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结束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271805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554736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msg="Hello World"</a:t>
            </a:r>
          </a:p>
          <a:p>
            <a:pPr marL="0" indent="0">
              <a:buNone/>
            </a:pPr>
            <a:r>
              <a:rPr lang="en-US" altLang="zh-CN" sz="2800" dirty="0"/>
              <a:t>print(msg)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变量</a:t>
            </a:r>
            <a:r>
              <a:rPr lang="en-US" altLang="zh-CN" sz="2800" dirty="0"/>
              <a:t>msg</a:t>
            </a:r>
            <a:r>
              <a:rPr lang="zh-CN" altLang="en-US" sz="2800" dirty="0"/>
              <a:t>指向字符串</a:t>
            </a:r>
            <a:r>
              <a:rPr lang="en-US" altLang="zh-CN" sz="2800" dirty="0"/>
              <a:t>”Hello World”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可以看到，无需指定</a:t>
            </a:r>
            <a:r>
              <a:rPr lang="en-US" altLang="zh-CN" sz="2800" dirty="0"/>
              <a:t>msg</a:t>
            </a:r>
            <a:r>
              <a:rPr lang="zh-CN" altLang="en-US" sz="2800" dirty="0"/>
              <a:t>的类型，</a:t>
            </a:r>
            <a:r>
              <a:rPr lang="en-US" altLang="zh-CN" sz="2800" dirty="0"/>
              <a:t>python</a:t>
            </a:r>
            <a:r>
              <a:rPr lang="zh-CN" altLang="en-US" sz="2800" dirty="0"/>
              <a:t>会自动推断变量的类型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0F8748-68E7-4ED5-92C2-0979F72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832" y="3230880"/>
            <a:ext cx="4274848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71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一个变量可以被反复赋值或反复修改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python</a:t>
            </a:r>
            <a:r>
              <a:rPr lang="zh-CN" altLang="en-US" sz="2800" dirty="0"/>
              <a:t>不用标点符号来代表一行代码的结束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D1FE9C-833F-4A23-A39D-3725A30FB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25969"/>
            <a:ext cx="3590925" cy="2143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F2B415-5038-4AC8-947F-43D26E83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930" y="3725969"/>
            <a:ext cx="37147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3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一个变量名甚至可以变换对应的类型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308958-355E-4B94-9B2D-9A9DA3F62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06" y="3860802"/>
            <a:ext cx="3476625" cy="1952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869718-D6B6-4927-9811-CC0F0DC7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630" y="3859319"/>
            <a:ext cx="34480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3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等等，事情有些不对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在</a:t>
            </a:r>
            <a:r>
              <a:rPr lang="en-US" altLang="zh-CN" sz="2800" dirty="0"/>
              <a:t>C</a:t>
            </a:r>
            <a:r>
              <a:rPr lang="zh-CN" altLang="en-US" sz="2800" dirty="0"/>
              <a:t>中</a:t>
            </a:r>
            <a:endParaRPr lang="en-US" altLang="zh-CN" sz="2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一个变量对应了一块内存，用来存储数据</a:t>
            </a:r>
            <a:endParaRPr lang="en-US" altLang="zh-CN" sz="2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zh-CN" altLang="en-US" sz="2600" dirty="0"/>
              <a:t>这个变量有着固定的类型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python</a:t>
            </a:r>
            <a:r>
              <a:rPr lang="zh-CN" altLang="en-US" sz="2800" dirty="0"/>
              <a:t>并不遵循这样的规则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101311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/>
              <a:t>变量是什么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a = b</a:t>
            </a:r>
            <a:r>
              <a:rPr lang="zh-CN" altLang="en-US" sz="2800" dirty="0"/>
              <a:t>在</a:t>
            </a:r>
            <a:r>
              <a:rPr lang="en-US" altLang="zh-CN" sz="2800" dirty="0"/>
              <a:t>python</a:t>
            </a:r>
            <a:r>
              <a:rPr lang="zh-CN" altLang="en-US" sz="2800" dirty="0"/>
              <a:t>中代表什么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b</a:t>
            </a:r>
            <a:r>
              <a:rPr lang="zh-CN" altLang="en-US" sz="2800" dirty="0"/>
              <a:t>是一个对象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a</a:t>
            </a:r>
            <a:r>
              <a:rPr lang="zh-CN" altLang="en-US" sz="2800" dirty="0"/>
              <a:t>是一个标签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在执行完这个语句之后，可以理解为将</a:t>
            </a:r>
            <a:r>
              <a:rPr lang="en-US" altLang="zh-CN" sz="2800" dirty="0"/>
              <a:t>a</a:t>
            </a:r>
            <a:r>
              <a:rPr lang="zh-CN" altLang="en-US" sz="2800" dirty="0"/>
              <a:t>作为一个标签，贴在了</a:t>
            </a:r>
            <a:r>
              <a:rPr lang="en-US" altLang="zh-CN" sz="2800" dirty="0"/>
              <a:t>b</a:t>
            </a:r>
            <a:r>
              <a:rPr lang="zh-CN" altLang="en-US" sz="2800" dirty="0"/>
              <a:t>这个对象上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标签本身不绑定类型，一个标签当然可以贴在各种各样的对象上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8246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</a:t>
            </a:r>
            <a:r>
              <a:rPr lang="en-US" altLang="zh-CN" sz="2500" dirty="0"/>
              <a:t>Python</a:t>
            </a:r>
            <a:r>
              <a:rPr lang="zh-CN" altLang="en-US" sz="2500" dirty="0"/>
              <a:t>编程 从入门到实践</a:t>
            </a:r>
            <a:endParaRPr lang="en-US" altLang="zh-CN" sz="25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300" dirty="0"/>
              <a:t> </a:t>
            </a:r>
            <a:r>
              <a:rPr lang="zh-CN" altLang="en-US" sz="2300" dirty="0"/>
              <a:t>埃里克</a:t>
            </a:r>
            <a:r>
              <a:rPr lang="en-US" altLang="zh-CN" sz="2300" dirty="0"/>
              <a:t>.</a:t>
            </a:r>
            <a:r>
              <a:rPr lang="zh-CN" altLang="en-US" sz="2300" dirty="0"/>
              <a:t>马瑟斯 著 </a:t>
            </a:r>
            <a:endParaRPr lang="en-US" altLang="zh-CN" sz="23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300" dirty="0"/>
              <a:t> </a:t>
            </a:r>
            <a:r>
              <a:rPr lang="zh-CN" altLang="en-US" sz="2300" dirty="0"/>
              <a:t>袁国忠 译</a:t>
            </a:r>
            <a:endParaRPr lang="en-US" altLang="zh-CN" sz="23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0E9C3B-5632-467D-8259-6CC75D1F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80" y="2569362"/>
            <a:ext cx="2946400" cy="372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5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a=1</a:t>
            </a:r>
            <a:r>
              <a:rPr lang="zh-CN" altLang="en-US" sz="2800" dirty="0"/>
              <a:t>怎么解释？</a:t>
            </a:r>
            <a:r>
              <a:rPr lang="en-US" altLang="zh-CN" sz="2800" dirty="0"/>
              <a:t>1</a:t>
            </a:r>
            <a:r>
              <a:rPr lang="zh-CN" altLang="en-US" sz="2800" dirty="0"/>
              <a:t>也是一个对象吗</a:t>
            </a:r>
            <a:r>
              <a:rPr lang="en-US" altLang="zh-CN" sz="2800" dirty="0"/>
              <a:t> =&gt; </a:t>
            </a:r>
            <a:r>
              <a:rPr lang="zh-CN" altLang="en-US" sz="2800" dirty="0"/>
              <a:t>是的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python</a:t>
            </a:r>
            <a:r>
              <a:rPr lang="zh-CN" altLang="en-US" sz="2800" dirty="0"/>
              <a:t>中的每个数据都是以对象的形式出现的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每个对象都有自己的</a:t>
            </a:r>
            <a:r>
              <a:rPr lang="en-US" altLang="zh-CN" sz="2800" dirty="0"/>
              <a:t>id</a:t>
            </a:r>
            <a:r>
              <a:rPr lang="zh-CN" altLang="en-US" sz="2800" dirty="0"/>
              <a:t>和</a:t>
            </a:r>
            <a:r>
              <a:rPr lang="en-US" altLang="zh-CN" sz="2800" dirty="0"/>
              <a:t>type</a:t>
            </a:r>
            <a:r>
              <a:rPr lang="zh-CN" altLang="en-US" sz="2800" dirty="0"/>
              <a:t>，这两者都是不可变的，且每个对象的</a:t>
            </a:r>
            <a:r>
              <a:rPr lang="en-US" altLang="zh-CN" sz="2800" dirty="0"/>
              <a:t>id</a:t>
            </a:r>
            <a:r>
              <a:rPr lang="zh-CN" altLang="en-US" sz="2800" dirty="0"/>
              <a:t>唯一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94A35-7BE8-4606-92F7-D5277B101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170362"/>
            <a:ext cx="3552825" cy="1971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53E873-7C53-4776-AF3E-E1C2F073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005" y="4170362"/>
            <a:ext cx="34956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84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下面我们会继续学习更多的数据类型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在学习足够的数据类型之后，在本次课程的末尾，我们会说明变量的这种特性会带来什么样令人迷惑的问题</a:t>
            </a:r>
          </a:p>
        </p:txBody>
      </p:sp>
    </p:spTree>
    <p:extLst>
      <p:ext uri="{BB962C8B-B14F-4D97-AF65-F5344CB8AC3E}">
        <p14:creationId xmlns:p14="http://schemas.microsoft.com/office/powerpoint/2010/main" val="78189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Python</a:t>
            </a:r>
            <a:r>
              <a:rPr lang="zh-CN" altLang="en-US" sz="2800" dirty="0">
                <a:solidFill>
                  <a:schemeClr val="tx1"/>
                </a:solidFill>
              </a:rPr>
              <a:t>语言简介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Hello World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变量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</a:rPr>
              <a:t> 简单数据类型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列表简介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操作列表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对象与复制</a:t>
            </a:r>
            <a:r>
              <a:rPr lang="en-US" altLang="zh-CN" sz="2800" dirty="0"/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结束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811148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在</a:t>
            </a:r>
            <a:r>
              <a:rPr lang="en-US" altLang="zh-CN" sz="2800" dirty="0"/>
              <a:t>python</a:t>
            </a:r>
            <a:r>
              <a:rPr lang="zh-CN" altLang="en-US" sz="2800" dirty="0"/>
              <a:t>中，字符串是用双引号或者单引号扩起来的符号串</a:t>
            </a:r>
            <a:endParaRPr lang="en-US" altLang="zh-CN" sz="2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“</a:t>
            </a:r>
            <a:r>
              <a:rPr lang="en-US" altLang="zh-CN" sz="2600" dirty="0" err="1"/>
              <a:t>abc</a:t>
            </a:r>
            <a:r>
              <a:rPr lang="en-US" altLang="zh-CN" sz="2600" dirty="0"/>
              <a:t>”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‘def’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双引号包裹的串内，可以有单引号，但不能有双引号。单引号包裹情况类似</a:t>
            </a:r>
            <a:endParaRPr lang="en-US" altLang="zh-CN" sz="2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“</a:t>
            </a:r>
            <a:r>
              <a:rPr lang="en-US" altLang="zh-CN" sz="2600" dirty="0" err="1"/>
              <a:t>ab’c’d’ef</a:t>
            </a:r>
            <a:r>
              <a:rPr lang="en-US" altLang="zh-CN" sz="2600" dirty="0"/>
              <a:t>”</a:t>
            </a:r>
            <a:r>
              <a:rPr lang="zh-CN" altLang="en-US" sz="2600" dirty="0"/>
              <a:t>：正确</a:t>
            </a:r>
            <a:endParaRPr lang="en-US" altLang="zh-CN" sz="2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“</a:t>
            </a:r>
            <a:r>
              <a:rPr lang="en-US" altLang="zh-CN" sz="2600" dirty="0" err="1"/>
              <a:t>ab”cdef</a:t>
            </a:r>
            <a:r>
              <a:rPr lang="en-US" altLang="zh-CN" sz="2600" dirty="0"/>
              <a:t>”</a:t>
            </a:r>
            <a:r>
              <a:rPr lang="zh-CN" altLang="en-US" sz="2600" dirty="0"/>
              <a:t>：错误</a:t>
            </a:r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2667787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title()</a:t>
            </a:r>
            <a:r>
              <a:rPr lang="zh-CN" altLang="en-US" sz="2800" dirty="0"/>
              <a:t>：以首字母大写的方式显示每个单词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upper()</a:t>
            </a:r>
            <a:r>
              <a:rPr lang="zh-CN" altLang="en-US" sz="2800" dirty="0"/>
              <a:t>：将字符串改为全部大写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lower()</a:t>
            </a:r>
            <a:r>
              <a:rPr lang="zh-CN" altLang="en-US" sz="2800" dirty="0"/>
              <a:t>：将字符串改为全部小写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注意，这几个函数都是以成员函数的方式被使用的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20404B-93B2-492E-9146-9D75A728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242752"/>
            <a:ext cx="3619500" cy="2009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750C6C-45AA-461E-8AB5-EED5E0CF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60" y="4242752"/>
            <a:ext cx="3322320" cy="20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20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zh-CN" altLang="en-US" dirty="0"/>
              <a:t>字符串：在字符串中使用变量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700" dirty="0"/>
              <a:t>f</a:t>
            </a:r>
            <a:r>
              <a:rPr lang="zh-CN" altLang="en-US" sz="2700" dirty="0"/>
              <a:t>字符串：形如</a:t>
            </a:r>
            <a:r>
              <a:rPr lang="en-US" altLang="zh-CN" sz="2700" dirty="0"/>
              <a:t>f”l1{l2}l3{l4}…”</a:t>
            </a:r>
            <a:r>
              <a:rPr lang="zh-CN" altLang="en-US" sz="2700" dirty="0"/>
              <a:t>（</a:t>
            </a:r>
            <a:r>
              <a:rPr lang="en-US" altLang="zh-CN" sz="2700" dirty="0"/>
              <a:t>…</a:t>
            </a:r>
            <a:r>
              <a:rPr lang="zh-CN" altLang="en-US" sz="2700" dirty="0"/>
              <a:t>代表更多的内容）</a:t>
            </a:r>
            <a:endParaRPr lang="en-US" altLang="zh-CN" sz="27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700" dirty="0"/>
              <a:t> </a:t>
            </a:r>
            <a:r>
              <a:rPr lang="zh-CN" altLang="en-US" sz="2700" dirty="0"/>
              <a:t>在字符串中插入变量的值</a:t>
            </a:r>
            <a:endParaRPr lang="en-US" altLang="zh-CN" sz="27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700" dirty="0"/>
              <a:t> </a:t>
            </a:r>
            <a:r>
              <a:rPr lang="zh-CN" altLang="en-US" sz="2700" dirty="0"/>
              <a:t>类似有些编程语言中的</a:t>
            </a:r>
            <a:r>
              <a:rPr lang="en-US" altLang="zh-CN" sz="2700" dirty="0"/>
              <a:t>+</a:t>
            </a:r>
            <a:r>
              <a:rPr lang="zh-CN" altLang="en-US" sz="2700" dirty="0"/>
              <a:t>操作</a:t>
            </a:r>
            <a:endParaRPr lang="en-US" altLang="zh-CN" sz="27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700" dirty="0"/>
              <a:t> </a:t>
            </a:r>
            <a:r>
              <a:rPr lang="zh-CN" altLang="en-US" sz="2700" dirty="0"/>
              <a:t>注意，字符串中空格号的数目会保留在结果中</a:t>
            </a:r>
            <a:endParaRPr lang="en-US" altLang="zh-CN" sz="2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0A440B-C1D3-45C1-A2A9-36B4296C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091518"/>
            <a:ext cx="6105525" cy="1885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D5BD04-3992-450E-A31D-F9317ABD5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4291543"/>
            <a:ext cx="34290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90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转义符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700" dirty="0"/>
              <a:t> 类似于</a:t>
            </a:r>
            <a:r>
              <a:rPr lang="en-US" altLang="zh-CN" sz="2700" dirty="0"/>
              <a:t>C</a:t>
            </a:r>
            <a:r>
              <a:rPr lang="zh-CN" altLang="en-US" sz="2700" dirty="0"/>
              <a:t>语言，转义符使得可以在字符串中包含不易输入的符号</a:t>
            </a:r>
            <a:endParaRPr lang="en-US" altLang="zh-CN" sz="27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700" dirty="0"/>
              <a:t> </a:t>
            </a:r>
            <a:r>
              <a:rPr lang="zh-CN" altLang="en-US" sz="2700" dirty="0"/>
              <a:t>引号：</a:t>
            </a:r>
            <a:r>
              <a:rPr lang="en-US" altLang="zh-CN" sz="2700" dirty="0"/>
              <a:t>\"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700" dirty="0"/>
              <a:t> </a:t>
            </a:r>
            <a:r>
              <a:rPr lang="zh-CN" altLang="en-US" sz="2700" dirty="0"/>
              <a:t>换行符号：</a:t>
            </a:r>
            <a:r>
              <a:rPr lang="en-US" altLang="zh-CN" sz="2700" dirty="0"/>
              <a:t>\n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700" dirty="0"/>
              <a:t> </a:t>
            </a:r>
            <a:r>
              <a:rPr lang="zh-CN" altLang="en-US" sz="2700" dirty="0"/>
              <a:t>制表符号：</a:t>
            </a:r>
            <a:r>
              <a:rPr lang="en-US" altLang="zh-CN" sz="2700" dirty="0"/>
              <a:t>\t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CD5CF0-B53D-4CD0-9D3C-E1F30282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121467"/>
            <a:ext cx="3524250" cy="2028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27F4CC-B254-4E76-9C21-65F04EA90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380" y="3857414"/>
            <a:ext cx="35433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4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消去空白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 err="1"/>
              <a:t>lstrip</a:t>
            </a:r>
            <a:r>
              <a:rPr lang="en-US" altLang="zh-CN" sz="2800" dirty="0"/>
              <a:t>()</a:t>
            </a:r>
            <a:r>
              <a:rPr lang="zh-CN" altLang="en-US" sz="2800" dirty="0"/>
              <a:t>：去掉字符串开头的空白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 err="1"/>
              <a:t>rstrip</a:t>
            </a:r>
            <a:r>
              <a:rPr lang="en-US" altLang="zh-CN" sz="2800" dirty="0"/>
              <a:t>()</a:t>
            </a:r>
            <a:r>
              <a:rPr lang="zh-CN" altLang="en-US" sz="2800" dirty="0"/>
              <a:t>：去掉字符串末尾的空白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strip()</a:t>
            </a:r>
            <a:r>
              <a:rPr lang="zh-CN" altLang="en-US" sz="2800" dirty="0"/>
              <a:t>：去掉字符串两端的空白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F4A837-2784-4546-BCEF-BD14583A1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06919"/>
            <a:ext cx="3533775" cy="2162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4BC0A3-AC74-4AB0-878C-A3CE34A22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0" y="3572362"/>
            <a:ext cx="3261360" cy="229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22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注意，这三个函数都不能消除字符串内的空格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消除字符串内的空格，要使用</a:t>
            </a:r>
            <a:r>
              <a:rPr lang="en-US" altLang="zh-CN" sz="2800" dirty="0"/>
              <a:t>replace(‘ ‘,’’)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21CC9A6-9590-46BD-BA9F-27D14440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173644"/>
            <a:ext cx="3543300" cy="16954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0EDE07-EEF1-4B9D-A37F-6E06D5A6C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755" y="3754544"/>
            <a:ext cx="35909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51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注意，对字符串</a:t>
            </a:r>
            <a:r>
              <a:rPr lang="en-US" altLang="zh-CN" sz="2800" dirty="0"/>
              <a:t>s</a:t>
            </a:r>
            <a:r>
              <a:rPr lang="zh-CN" altLang="en-US" sz="2800" dirty="0"/>
              <a:t>调用</a:t>
            </a:r>
            <a:endParaRPr lang="en-US" altLang="zh-CN" sz="2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en-US" altLang="zh-CN" sz="2600" dirty="0" err="1"/>
              <a:t>s.title</a:t>
            </a:r>
            <a:r>
              <a:rPr lang="en-US" altLang="zh-CN" sz="2600" dirty="0"/>
              <a:t>()/</a:t>
            </a:r>
            <a:r>
              <a:rPr lang="en-US" altLang="zh-CN" sz="2600" dirty="0" err="1"/>
              <a:t>s.upper</a:t>
            </a:r>
            <a:r>
              <a:rPr lang="en-US" altLang="zh-CN" sz="2600" dirty="0"/>
              <a:t>()/</a:t>
            </a:r>
            <a:r>
              <a:rPr lang="en-US" altLang="zh-CN" sz="2600" dirty="0" err="1"/>
              <a:t>s.lower</a:t>
            </a:r>
            <a:r>
              <a:rPr lang="en-US" altLang="zh-CN" sz="2600" dirty="0"/>
              <a:t>()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en-US" altLang="zh-CN" sz="2600" dirty="0" err="1"/>
              <a:t>s.lstrip</a:t>
            </a:r>
            <a:r>
              <a:rPr lang="en-US" altLang="zh-CN" sz="2600" dirty="0"/>
              <a:t>/</a:t>
            </a:r>
            <a:r>
              <a:rPr lang="en-US" altLang="zh-CN" sz="2600" dirty="0" err="1"/>
              <a:t>s.rstrip</a:t>
            </a:r>
            <a:r>
              <a:rPr lang="en-US" altLang="zh-CN" sz="2600" dirty="0"/>
              <a:t>()/</a:t>
            </a:r>
            <a:r>
              <a:rPr lang="en-US" altLang="zh-CN" sz="2600" dirty="0" err="1"/>
              <a:t>s.trip</a:t>
            </a:r>
            <a:r>
              <a:rPr lang="en-US" altLang="zh-CN" sz="2600" dirty="0"/>
              <a:t>()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</a:t>
            </a:r>
            <a:r>
              <a:rPr lang="en-US" altLang="zh-CN" sz="2600" dirty="0" err="1"/>
              <a:t>s.replace</a:t>
            </a:r>
            <a:r>
              <a:rPr lang="en-US" altLang="zh-CN" sz="2600" dirty="0"/>
              <a:t>(‘ ‘,’’)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之后，字符串</a:t>
            </a:r>
            <a:r>
              <a:rPr lang="en-US" altLang="zh-CN" sz="2800" dirty="0"/>
              <a:t>s</a:t>
            </a:r>
            <a:r>
              <a:rPr lang="zh-CN" altLang="en-US" sz="2800" dirty="0"/>
              <a:t>本身的值不变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如果想改变字符串</a:t>
            </a:r>
            <a:r>
              <a:rPr lang="en-US" altLang="zh-CN" sz="2800" dirty="0"/>
              <a:t>s</a:t>
            </a:r>
            <a:r>
              <a:rPr lang="zh-CN" altLang="en-US" sz="2800" dirty="0"/>
              <a:t>的值，需要额外赋值一次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EB223A-897E-417E-9829-566EF202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681" y="3429000"/>
            <a:ext cx="2296406" cy="25975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B77CEE-5820-4F37-8BFF-09E97E93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769" y="3429000"/>
            <a:ext cx="2694472" cy="26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</a:t>
            </a:r>
            <a:r>
              <a:rPr lang="en-US" altLang="zh-CN" sz="2500" dirty="0"/>
              <a:t>Python</a:t>
            </a:r>
            <a:r>
              <a:rPr lang="zh-CN" altLang="en-US" sz="2500" dirty="0"/>
              <a:t>数据分析与应用</a:t>
            </a:r>
            <a:endParaRPr lang="en-US" altLang="zh-CN" sz="25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300" dirty="0"/>
              <a:t> </a:t>
            </a:r>
            <a:r>
              <a:rPr lang="zh-CN" altLang="en-US" sz="2300" dirty="0"/>
              <a:t>黄红梅 张良均 主编</a:t>
            </a:r>
            <a:endParaRPr lang="en-US" altLang="zh-CN" sz="23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0B92B0-6EAB-4D0B-8860-639B31F7C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445851"/>
            <a:ext cx="2418080" cy="34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7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559816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加、减、乘、除：</a:t>
            </a:r>
            <a:r>
              <a:rPr lang="en-US" altLang="zh-CN" sz="2800" dirty="0"/>
              <a:t>+</a:t>
            </a:r>
            <a:r>
              <a:rPr lang="zh-CN" altLang="en-US" sz="2800" dirty="0"/>
              <a:t>、</a:t>
            </a:r>
            <a:r>
              <a:rPr lang="en-US" altLang="zh-CN" sz="2800" dirty="0"/>
              <a:t>-</a:t>
            </a:r>
            <a:r>
              <a:rPr lang="zh-CN" altLang="en-US" sz="2800" dirty="0"/>
              <a:t>、*、</a:t>
            </a:r>
            <a:r>
              <a:rPr lang="en-US" altLang="zh-CN" sz="2800" dirty="0"/>
              <a:t>/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x</a:t>
            </a:r>
            <a:r>
              <a:rPr lang="zh-CN" altLang="en-US" sz="2800" dirty="0"/>
              <a:t>的</a:t>
            </a:r>
            <a:r>
              <a:rPr lang="en-US" altLang="zh-CN" sz="2800" dirty="0"/>
              <a:t>y</a:t>
            </a:r>
            <a:r>
              <a:rPr lang="zh-CN" altLang="en-US" sz="2800" dirty="0"/>
              <a:t>次方：</a:t>
            </a:r>
            <a:r>
              <a:rPr lang="en-US" altLang="zh-CN" sz="2800" dirty="0"/>
              <a:t>x**y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令人惊奇的是，</a:t>
            </a:r>
            <a:r>
              <a:rPr lang="en-US" altLang="zh-CN" sz="2800" dirty="0"/>
              <a:t>python</a:t>
            </a:r>
            <a:r>
              <a:rPr lang="zh-CN" altLang="en-US" sz="2800" dirty="0"/>
              <a:t>支持非常大的数字，整数运算和浮点运算看起来很难越界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DF9698-5AC5-4C85-86E5-BF107211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377479"/>
            <a:ext cx="3695700" cy="1857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F80FA2-D93D-4F5A-95AE-E64B77B5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844" y="1845734"/>
            <a:ext cx="4260836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44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可以同样的进行加、减、乘、除和乘方运算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需要注意的是，浮点运算的小数位可能是不准确的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误差的可能来源：</a:t>
            </a:r>
            <a:r>
              <a:rPr lang="en-US" altLang="zh-CN" sz="2800" dirty="0"/>
              <a:t>IEEE754</a:t>
            </a:r>
            <a:r>
              <a:rPr lang="zh-CN" altLang="en-US" sz="2800" dirty="0"/>
              <a:t>表示浮点数的格式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4B1A94-ADED-4748-8CD5-1F900B2D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459394"/>
            <a:ext cx="3638550" cy="1409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BD11F7-FD08-412B-9C3F-C3982962D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430" y="3954569"/>
            <a:ext cx="35242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0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两个数字相除时，结果是浮点数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对其他运算，如果两个操作数之一是浮点数，则结果为浮点数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752421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书写很大的数字时，可以用下划线将其中的数字分组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打印这样的数字时，下划线不会被打印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例子：</a:t>
            </a:r>
            <a:r>
              <a:rPr lang="en-US" altLang="zh-CN" sz="2800" dirty="0"/>
              <a:t>data=111_222_333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E305FD-F130-402D-9776-E1C23F04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516544"/>
            <a:ext cx="3562350" cy="1352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08B1EE-F482-494B-A78F-3473656BD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05" y="4078394"/>
            <a:ext cx="35337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71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可以同时给多个变量赋值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7F6356-0FA5-4B74-8192-0CD0AA846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487969"/>
            <a:ext cx="3667125" cy="1381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1CD5DB-12F0-4896-B59A-E00259B5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4068869"/>
            <a:ext cx="3581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43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python</a:t>
            </a:r>
            <a:r>
              <a:rPr lang="zh-CN" altLang="en-US" sz="2800" dirty="0"/>
              <a:t>中，</a:t>
            </a:r>
            <a:r>
              <a:rPr lang="en-US" altLang="zh-CN" sz="2800" dirty="0"/>
              <a:t>#</a:t>
            </a:r>
            <a:r>
              <a:rPr lang="zh-CN" altLang="en-US" sz="2800" dirty="0"/>
              <a:t>之后的文字视为注释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写代码时，要同时写明清晰的注释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另外，</a:t>
            </a:r>
            <a:r>
              <a:rPr lang="en-US" altLang="zh-CN" sz="2800" dirty="0"/>
              <a:t>python</a:t>
            </a:r>
            <a:r>
              <a:rPr lang="zh-CN" altLang="en-US" sz="2800" dirty="0"/>
              <a:t>的字符串支持中文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EB4913-5788-42D5-A70D-652ABF32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154594"/>
            <a:ext cx="4057650" cy="1714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14F068-CF8C-4108-A572-EA1AD1EF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705" y="3954569"/>
            <a:ext cx="36099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78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Python</a:t>
            </a:r>
            <a:r>
              <a:rPr lang="zh-CN" altLang="en-US" sz="2800" dirty="0">
                <a:solidFill>
                  <a:schemeClr val="tx1"/>
                </a:solidFill>
              </a:rPr>
              <a:t>语言简介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Hello World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变量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简单数据类型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列表简介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操作列表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对象与复制</a:t>
            </a:r>
            <a:r>
              <a:rPr lang="en-US" altLang="zh-CN" sz="2800" dirty="0"/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结束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544044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按照顺序排列起来的一系列元素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用</a:t>
            </a:r>
            <a:r>
              <a:rPr lang="en-US" altLang="zh-CN" sz="2800" dirty="0"/>
              <a:t>[]</a:t>
            </a:r>
            <a:r>
              <a:rPr lang="zh-CN" altLang="en-US" sz="2800" dirty="0"/>
              <a:t>表示列表，用逗号分割列表元素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列表中的元素不一定要是同一类型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2674DD-7634-4A9B-9C77-EB457FB3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79556"/>
            <a:ext cx="2783840" cy="19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DB7A06-24FC-453D-8E7D-49838E37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62" y="3879555"/>
            <a:ext cx="3300618" cy="19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44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列表元素甚至可以是另一个列表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8BF70C-2FFC-46D3-85C9-763B7522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359699"/>
            <a:ext cx="4124325" cy="15144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65E3FA-65CC-400F-9880-459EAD2C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53" y="4354619"/>
            <a:ext cx="5114327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56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访问列表元素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list[k]</a:t>
            </a:r>
            <a:r>
              <a:rPr lang="zh-CN" altLang="en-US" sz="2800" dirty="0"/>
              <a:t>访问了列表</a:t>
            </a:r>
            <a:r>
              <a:rPr lang="en-US" altLang="zh-CN" sz="2800" dirty="0"/>
              <a:t>list</a:t>
            </a:r>
            <a:r>
              <a:rPr lang="zh-CN" altLang="en-US" sz="2800" dirty="0"/>
              <a:t>的第</a:t>
            </a:r>
            <a:r>
              <a:rPr lang="en-US" altLang="zh-CN" sz="2800" dirty="0"/>
              <a:t>k</a:t>
            </a:r>
            <a:r>
              <a:rPr lang="zh-CN" altLang="en-US" sz="2800" dirty="0"/>
              <a:t>个元素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类似于</a:t>
            </a:r>
            <a:r>
              <a:rPr lang="en-US" altLang="zh-CN" sz="2800" dirty="0"/>
              <a:t>C</a:t>
            </a:r>
            <a:r>
              <a:rPr lang="zh-CN" altLang="en-US" sz="2800" dirty="0"/>
              <a:t>语言，列表元素的下标从</a:t>
            </a:r>
            <a:r>
              <a:rPr lang="en-US" altLang="zh-CN" sz="2800" dirty="0"/>
              <a:t>0</a:t>
            </a:r>
            <a:r>
              <a:rPr lang="zh-CN" altLang="en-US" sz="2800" dirty="0"/>
              <a:t>开始计算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80125C-2C8B-4CD6-A1D8-70F20102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592320"/>
            <a:ext cx="5025773" cy="12767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E0B5E2-4F95-431C-9AAA-3F9D70C4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586404"/>
            <a:ext cx="3840480" cy="128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4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课时安排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</a:t>
            </a:r>
            <a:r>
              <a:rPr lang="en-US" altLang="zh-CN" sz="2500" dirty="0"/>
              <a:t>Python</a:t>
            </a:r>
            <a:r>
              <a:rPr lang="zh-CN" altLang="en-US" sz="2500" dirty="0"/>
              <a:t>语言介绍：</a:t>
            </a:r>
            <a:r>
              <a:rPr lang="en-US" altLang="zh-CN" sz="2500" dirty="0"/>
              <a:t>12</a:t>
            </a:r>
            <a:r>
              <a:rPr lang="zh-CN" altLang="en-US" sz="2500" dirty="0"/>
              <a:t>学时 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</a:t>
            </a:r>
            <a:r>
              <a:rPr lang="en-US" altLang="zh-CN" sz="2500" dirty="0"/>
              <a:t>NumPy</a:t>
            </a:r>
            <a:r>
              <a:rPr lang="zh-CN" altLang="en-US" sz="2500" dirty="0"/>
              <a:t>数值计算基础：</a:t>
            </a:r>
            <a:r>
              <a:rPr lang="en-US" altLang="zh-CN" sz="2500" dirty="0"/>
              <a:t>6</a:t>
            </a:r>
            <a:r>
              <a:rPr lang="zh-CN" altLang="en-US" sz="2500" dirty="0"/>
              <a:t>学时 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</a:t>
            </a:r>
            <a:r>
              <a:rPr lang="en-US" altLang="zh-CN" sz="2500" dirty="0"/>
              <a:t>Matplotlib</a:t>
            </a:r>
            <a:r>
              <a:rPr lang="zh-CN" altLang="en-US" sz="2500" dirty="0"/>
              <a:t>数据可视化基础：</a:t>
            </a:r>
            <a:r>
              <a:rPr lang="en-US" altLang="zh-CN" sz="2500" dirty="0"/>
              <a:t>6</a:t>
            </a:r>
            <a:r>
              <a:rPr lang="zh-CN" altLang="en-US" sz="2500" dirty="0"/>
              <a:t>学时 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</a:t>
            </a:r>
            <a:r>
              <a:rPr lang="en-US" altLang="zh-CN" sz="2500" dirty="0"/>
              <a:t>pandas</a:t>
            </a:r>
            <a:r>
              <a:rPr lang="zh-CN" altLang="en-US" sz="2500" dirty="0"/>
              <a:t>统计分析基础：</a:t>
            </a:r>
            <a:r>
              <a:rPr lang="en-US" altLang="zh-CN" sz="2500" dirty="0"/>
              <a:t>8</a:t>
            </a:r>
            <a:r>
              <a:rPr lang="zh-CN" altLang="en-US" sz="2500" dirty="0"/>
              <a:t>学时 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使用</a:t>
            </a:r>
            <a:r>
              <a:rPr lang="en-US" altLang="zh-CN" sz="2500" dirty="0"/>
              <a:t>pandas</a:t>
            </a:r>
            <a:r>
              <a:rPr lang="zh-CN" altLang="en-US" sz="2500" dirty="0"/>
              <a:t>进行数据预处理：</a:t>
            </a:r>
            <a:r>
              <a:rPr lang="en-US" altLang="zh-CN" sz="2500" dirty="0"/>
              <a:t>8</a:t>
            </a:r>
            <a:r>
              <a:rPr lang="zh-CN" altLang="en-US" sz="2500" dirty="0"/>
              <a:t>学时 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使用</a:t>
            </a:r>
            <a:r>
              <a:rPr lang="en-US" altLang="zh-CN" sz="2500" dirty="0"/>
              <a:t>scikit-learn</a:t>
            </a:r>
            <a:r>
              <a:rPr lang="zh-CN" altLang="en-US" sz="2500" dirty="0"/>
              <a:t>构建模型：</a:t>
            </a:r>
            <a:r>
              <a:rPr lang="en-US" altLang="zh-CN" sz="2500" dirty="0"/>
              <a:t>8</a:t>
            </a:r>
            <a:r>
              <a:rPr lang="zh-CN" altLang="en-US" sz="2500" dirty="0"/>
              <a:t>学时 </a:t>
            </a:r>
          </a:p>
          <a:p>
            <a:pPr marL="0" indent="0">
              <a:buNone/>
            </a:pPr>
            <a:endParaRPr lang="en-US" altLang="zh-CN" sz="2500" dirty="0"/>
          </a:p>
        </p:txBody>
      </p:sp>
    </p:spTree>
    <p:extLst>
      <p:ext uri="{BB962C8B-B14F-4D97-AF65-F5344CB8AC3E}">
        <p14:creationId xmlns:p14="http://schemas.microsoft.com/office/powerpoint/2010/main" val="796710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修改列表元素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list[k]=a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B27681-5569-404C-AAD6-0714712A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978064"/>
            <a:ext cx="3771900" cy="1885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33B379-AA3A-4BEC-8689-B56E4F8A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80" y="3835824"/>
            <a:ext cx="35052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添加列表元素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 err="1"/>
              <a:t>list.append</a:t>
            </a:r>
            <a:r>
              <a:rPr lang="en-US" altLang="zh-CN" sz="2800" dirty="0"/>
              <a:t>(data)</a:t>
            </a:r>
            <a:r>
              <a:rPr lang="zh-CN" altLang="en-US" sz="2800" dirty="0"/>
              <a:t>：添加在列表的末尾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 err="1"/>
              <a:t>list.insert</a:t>
            </a:r>
            <a:r>
              <a:rPr lang="en-US" altLang="zh-CN" sz="2800" dirty="0"/>
              <a:t>(</a:t>
            </a:r>
            <a:r>
              <a:rPr lang="en-US" altLang="zh-CN" sz="2800" dirty="0" err="1"/>
              <a:t>k,data</a:t>
            </a:r>
            <a:r>
              <a:rPr lang="en-US" altLang="zh-CN" sz="2800" dirty="0"/>
              <a:t>)</a:t>
            </a:r>
            <a:r>
              <a:rPr lang="zh-CN" altLang="en-US" sz="2800" dirty="0"/>
              <a:t>：添加的元素作为列表的第</a:t>
            </a:r>
            <a:r>
              <a:rPr lang="en-US" altLang="zh-CN" sz="2800" dirty="0"/>
              <a:t>k</a:t>
            </a:r>
            <a:r>
              <a:rPr lang="zh-CN" altLang="en-US" sz="2800" dirty="0"/>
              <a:t>个元素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7B9659-EAF0-40F1-8596-AB93240B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3429000"/>
            <a:ext cx="3407066" cy="24400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5D825A-DDC7-4BB9-BE25-CB2AC19AE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88" y="3982719"/>
            <a:ext cx="6576992" cy="17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91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删除列表元素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del list[k]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注意，</a:t>
            </a:r>
            <a:r>
              <a:rPr lang="en-US" altLang="zh-CN" sz="2800" dirty="0"/>
              <a:t>del</a:t>
            </a:r>
            <a:r>
              <a:rPr lang="zh-CN" altLang="en-US" sz="2800" dirty="0"/>
              <a:t>函数不是作为成员函数被调用的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注意，下标</a:t>
            </a:r>
            <a:r>
              <a:rPr lang="en-US" altLang="zh-CN" sz="2800" dirty="0"/>
              <a:t>k</a:t>
            </a:r>
            <a:r>
              <a:rPr lang="zh-CN" altLang="en-US" sz="2800" dirty="0"/>
              <a:t>不要越界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7F2883-256B-497E-9FA5-A152D71F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002194"/>
            <a:ext cx="3867150" cy="1866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B630E7-63AE-48E3-B611-86A84228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55" y="3954569"/>
            <a:ext cx="3705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64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 err="1"/>
              <a:t>list.pop</a:t>
            </a:r>
            <a:r>
              <a:rPr lang="en-US" altLang="zh-CN" sz="2800" dirty="0"/>
              <a:t>(k)</a:t>
            </a:r>
            <a:r>
              <a:rPr lang="zh-CN" altLang="en-US" sz="2800" dirty="0"/>
              <a:t>会删除第</a:t>
            </a:r>
            <a:r>
              <a:rPr lang="en-US" altLang="zh-CN" sz="2800" dirty="0"/>
              <a:t>k</a:t>
            </a:r>
            <a:r>
              <a:rPr lang="zh-CN" altLang="en-US" sz="2800" dirty="0"/>
              <a:t>个元素，并返回这个元素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 err="1"/>
              <a:t>list.pop</a:t>
            </a:r>
            <a:r>
              <a:rPr lang="en-US" altLang="zh-CN" sz="2800" dirty="0"/>
              <a:t>()</a:t>
            </a:r>
            <a:r>
              <a:rPr lang="zh-CN" altLang="en-US" sz="2800" dirty="0"/>
              <a:t>会删除列表的最后一个元素，并返回这个元素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注意下标不要越界，不要从空列表里删除元素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220CF4-E0A8-4D21-9E4C-BDDA6E0F6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023360"/>
            <a:ext cx="4499997" cy="18457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6CB431-38BC-4899-924A-02E6332B7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82" y="4190249"/>
            <a:ext cx="4499998" cy="16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66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 err="1"/>
              <a:t>list.remove</a:t>
            </a:r>
            <a:r>
              <a:rPr lang="en-US" altLang="zh-CN" sz="2800" dirty="0"/>
              <a:t>(data)</a:t>
            </a:r>
            <a:r>
              <a:rPr lang="zh-CN" altLang="en-US" sz="2800" dirty="0"/>
              <a:t>：删去列表中的第一个出现的</a:t>
            </a:r>
            <a:r>
              <a:rPr lang="en-US" altLang="zh-CN" sz="2800" dirty="0"/>
              <a:t>data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如果列表中有多个</a:t>
            </a:r>
            <a:r>
              <a:rPr lang="en-US" altLang="zh-CN" sz="2800" dirty="0"/>
              <a:t>data</a:t>
            </a:r>
            <a:r>
              <a:rPr lang="zh-CN" altLang="en-US" sz="2800" dirty="0"/>
              <a:t>，则需要删除多次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注意，只有列表中包含</a:t>
            </a:r>
            <a:r>
              <a:rPr lang="en-US" altLang="zh-CN" sz="2800" dirty="0"/>
              <a:t>data</a:t>
            </a:r>
            <a:r>
              <a:rPr lang="zh-CN" altLang="en-US" sz="2800" dirty="0"/>
              <a:t>时才能调用</a:t>
            </a:r>
            <a:r>
              <a:rPr lang="en-US" altLang="zh-CN" sz="2800" dirty="0" err="1"/>
              <a:t>list.remove</a:t>
            </a:r>
            <a:r>
              <a:rPr lang="en-US" altLang="zh-CN" sz="2800" dirty="0"/>
              <a:t>(data)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883843-0483-4DC6-B24D-FC4BBDA0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687869"/>
            <a:ext cx="3486150" cy="2181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E37B8B-334B-458C-8409-FCBB9061B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880" y="4002194"/>
            <a:ext cx="3352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7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排序列表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 err="1"/>
              <a:t>list.sort</a:t>
            </a:r>
            <a:r>
              <a:rPr lang="en-US" altLang="zh-CN" sz="2800" dirty="0"/>
              <a:t>()</a:t>
            </a:r>
            <a:r>
              <a:rPr lang="zh-CN" altLang="en-US" sz="2800" dirty="0"/>
              <a:t>：将列表按照字母顺序排列，会改变列表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sorted(list)</a:t>
            </a:r>
            <a:r>
              <a:rPr lang="zh-CN" altLang="en-US" sz="2800" dirty="0"/>
              <a:t>：不改变列表</a:t>
            </a:r>
            <a:r>
              <a:rPr lang="en-US" altLang="zh-CN" sz="2800" dirty="0"/>
              <a:t>list</a:t>
            </a:r>
            <a:r>
              <a:rPr lang="zh-CN" altLang="en-US" sz="2800" dirty="0"/>
              <a:t>，返回一个排序的列表</a:t>
            </a:r>
            <a:endParaRPr lang="en-US" altLang="zh-CN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12D48D-12A1-442C-8A92-57672545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355108"/>
            <a:ext cx="2570480" cy="25139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9DBB3F-651B-4820-B113-5EFEBF4C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57" y="3429000"/>
            <a:ext cx="4973322" cy="24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19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 </a:t>
            </a:r>
            <a:r>
              <a:rPr lang="en-US" altLang="zh-CN" sz="2400" dirty="0" err="1"/>
              <a:t>list.sort</a:t>
            </a:r>
            <a:r>
              <a:rPr lang="en-US" altLang="zh-CN" sz="2400" dirty="0"/>
              <a:t>()</a:t>
            </a:r>
            <a:r>
              <a:rPr lang="zh-CN" altLang="en-US" sz="2400" dirty="0"/>
              <a:t>可以排序字符串列表，此时按照字典序排列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en-US" altLang="zh-CN" sz="2400" dirty="0" err="1"/>
              <a:t>list.sort</a:t>
            </a:r>
            <a:r>
              <a:rPr lang="en-US" altLang="zh-CN" sz="2400" dirty="0"/>
              <a:t>()</a:t>
            </a:r>
            <a:r>
              <a:rPr lang="zh-CN" altLang="en-US" sz="2400" dirty="0"/>
              <a:t>可以排序数字列表，此时按照数字大小排序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/>
              <a:t>注意，如果</a:t>
            </a:r>
            <a:r>
              <a:rPr lang="en-US" altLang="zh-CN" sz="2400" dirty="0"/>
              <a:t>list</a:t>
            </a:r>
            <a:r>
              <a:rPr lang="zh-CN" altLang="en-US" sz="2400" dirty="0"/>
              <a:t>中包含无法比较的元素，如同时包含数字和字符串，则不可调用</a:t>
            </a:r>
            <a:r>
              <a:rPr lang="en-US" altLang="zh-CN" sz="2400" dirty="0"/>
              <a:t>sort()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DBC9F2-88C8-4EE8-8540-0D2716A8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629977"/>
            <a:ext cx="3231515" cy="2459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021E3B-07AA-4A9A-9706-EB137ED1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40" y="3822929"/>
            <a:ext cx="4307840" cy="226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86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 err="1"/>
              <a:t>list.reverse</a:t>
            </a:r>
            <a:r>
              <a:rPr lang="en-US" altLang="zh-CN" sz="2800" dirty="0"/>
              <a:t>()</a:t>
            </a:r>
            <a:r>
              <a:rPr lang="zh-CN" altLang="en-US" sz="2800" dirty="0"/>
              <a:t>：将列表的元素顺序反转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 err="1"/>
              <a:t>len</a:t>
            </a:r>
            <a:r>
              <a:rPr lang="en-US" altLang="zh-CN" sz="2800" dirty="0"/>
              <a:t>(list)</a:t>
            </a:r>
            <a:r>
              <a:rPr lang="zh-CN" altLang="en-US" sz="2800" dirty="0"/>
              <a:t>：返回列表的元素数目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99A363-B757-4EAA-9D9D-47E9EFB2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576320"/>
            <a:ext cx="2850476" cy="22927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D49BE9-1BA5-42C9-B28F-19848936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030" y="3576320"/>
            <a:ext cx="5114650" cy="22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470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Python</a:t>
            </a:r>
            <a:r>
              <a:rPr lang="zh-CN" altLang="en-US" sz="2800" dirty="0">
                <a:solidFill>
                  <a:schemeClr val="tx1"/>
                </a:solidFill>
              </a:rPr>
              <a:t>语言简介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Hello World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变量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简单数据类型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列表简介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操作列表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对象与复制</a:t>
            </a:r>
            <a:r>
              <a:rPr lang="en-US" altLang="zh-CN" sz="2800" dirty="0"/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结束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110763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遍历链表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使用</a:t>
            </a:r>
            <a:r>
              <a:rPr lang="en-US" altLang="zh-CN" sz="2500" dirty="0"/>
              <a:t>for</a:t>
            </a:r>
            <a:r>
              <a:rPr lang="zh-CN" altLang="en-US" sz="2500" dirty="0"/>
              <a:t>语句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for data in lists: </a:t>
            </a:r>
          </a:p>
          <a:p>
            <a:pPr marL="0" indent="0">
              <a:buNone/>
            </a:pPr>
            <a:r>
              <a:rPr lang="en-US" altLang="zh-CN" sz="2500" dirty="0"/>
              <a:t>     statements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注意，冒号和第二行的缩进都是必须的</a:t>
            </a:r>
            <a:endParaRPr lang="en-US" altLang="zh-CN" sz="25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43A75D-A10C-4BCA-8D69-F17F2C9E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246880"/>
            <a:ext cx="6092373" cy="19778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63EE9D-083C-441B-BA2E-40DF6F46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78" y="2611120"/>
            <a:ext cx="3684602" cy="36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5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考试成绩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平时成绩（</a:t>
            </a:r>
            <a:r>
              <a:rPr lang="en-US" altLang="zh-CN" sz="2500" dirty="0"/>
              <a:t>10%</a:t>
            </a:r>
            <a:r>
              <a:rPr lang="zh-CN" altLang="en-US" sz="2500" dirty="0"/>
              <a:t>）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300" dirty="0"/>
              <a:t> 课堂表现（</a:t>
            </a:r>
            <a:r>
              <a:rPr lang="en-US" altLang="zh-CN" sz="2300" dirty="0"/>
              <a:t>5%</a:t>
            </a:r>
            <a:r>
              <a:rPr lang="zh-CN" altLang="en-US" sz="2300" dirty="0"/>
              <a:t>）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300" dirty="0"/>
              <a:t> 课堂考勤（</a:t>
            </a:r>
            <a:r>
              <a:rPr lang="en-US" altLang="zh-CN" sz="2300" dirty="0"/>
              <a:t>5%</a:t>
            </a:r>
            <a:r>
              <a:rPr lang="zh-CN" altLang="en-US" sz="2300" dirty="0"/>
              <a:t>）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课程实验（</a:t>
            </a:r>
            <a:r>
              <a:rPr lang="en-US" altLang="zh-CN" sz="2500" dirty="0"/>
              <a:t>30%</a:t>
            </a:r>
            <a:r>
              <a:rPr lang="zh-CN" altLang="en-US" sz="2500" dirty="0"/>
              <a:t>）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上机考试（</a:t>
            </a:r>
            <a:r>
              <a:rPr lang="en-US" altLang="zh-CN" sz="2500" dirty="0"/>
              <a:t>60%</a:t>
            </a:r>
            <a:r>
              <a:rPr lang="zh-CN" altLang="en-US" sz="2500" dirty="0"/>
              <a:t>）</a:t>
            </a:r>
            <a:endParaRPr lang="en-US" altLang="zh-CN" sz="2500" dirty="0"/>
          </a:p>
        </p:txBody>
      </p:sp>
    </p:spTree>
    <p:extLst>
      <p:ext uri="{BB962C8B-B14F-4D97-AF65-F5344CB8AC3E}">
        <p14:creationId xmlns:p14="http://schemas.microsoft.com/office/powerpoint/2010/main" val="3063377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注意，</a:t>
            </a:r>
            <a:r>
              <a:rPr lang="en-US" altLang="zh-CN" sz="2500" dirty="0"/>
              <a:t>python</a:t>
            </a:r>
            <a:r>
              <a:rPr lang="zh-CN" altLang="en-US" sz="2500" dirty="0"/>
              <a:t>使用缩进表示语句属于哪个语句块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当有多级语句块时，如果语句</a:t>
            </a:r>
            <a:r>
              <a:rPr lang="en-US" altLang="zh-CN" sz="2500" dirty="0"/>
              <a:t>s2</a:t>
            </a:r>
            <a:r>
              <a:rPr lang="zh-CN" altLang="en-US" sz="2500" dirty="0"/>
              <a:t>和</a:t>
            </a:r>
            <a:r>
              <a:rPr lang="en-US" altLang="zh-CN" sz="2500" dirty="0"/>
              <a:t>s3</a:t>
            </a:r>
            <a:r>
              <a:rPr lang="zh-CN" altLang="en-US" sz="2500" dirty="0"/>
              <a:t>都是语句</a:t>
            </a:r>
            <a:r>
              <a:rPr lang="en-US" altLang="zh-CN" sz="2500" dirty="0"/>
              <a:t>s1</a:t>
            </a:r>
            <a:r>
              <a:rPr lang="zh-CN" altLang="en-US" sz="2500" dirty="0"/>
              <a:t>的子语句，且它们缩进的数目相同，则</a:t>
            </a:r>
            <a:r>
              <a:rPr lang="en-US" altLang="zh-CN" sz="2500" dirty="0"/>
              <a:t>python</a:t>
            </a:r>
            <a:r>
              <a:rPr lang="zh-CN" altLang="en-US" sz="2500" dirty="0"/>
              <a:t>认为</a:t>
            </a:r>
            <a:r>
              <a:rPr lang="en-US" altLang="zh-CN" sz="2500" dirty="0"/>
              <a:t>s2</a:t>
            </a:r>
            <a:r>
              <a:rPr lang="zh-CN" altLang="en-US" sz="2500" dirty="0"/>
              <a:t>和</a:t>
            </a:r>
            <a:r>
              <a:rPr lang="en-US" altLang="zh-CN" sz="2500" dirty="0"/>
              <a:t>s3</a:t>
            </a:r>
            <a:r>
              <a:rPr lang="zh-CN" altLang="en-US" sz="2500" dirty="0"/>
              <a:t>属于同一个语句块</a:t>
            </a:r>
            <a:endParaRPr lang="en-US" altLang="zh-CN" sz="25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DEB5A-0D35-4AD9-9D03-C2186EBB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615892"/>
            <a:ext cx="3804603" cy="2594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B95F68-ECE7-4A6D-9E73-9C6EAA33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520" y="3081796"/>
            <a:ext cx="2489200" cy="32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5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注意，</a:t>
            </a:r>
            <a:r>
              <a:rPr lang="en-US" altLang="zh-CN" sz="2500" dirty="0"/>
              <a:t>python</a:t>
            </a:r>
            <a:r>
              <a:rPr lang="zh-CN" altLang="en-US" sz="2500" dirty="0"/>
              <a:t>本身并没有要求每一级语句的缩进一定需要是几个空格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因此，如下的代码是允许的：</a:t>
            </a:r>
            <a:r>
              <a:rPr lang="en-US" altLang="zh-CN" sz="2500" dirty="0"/>
              <a:t>s1</a:t>
            </a:r>
            <a:r>
              <a:rPr lang="zh-CN" altLang="en-US" sz="2500" dirty="0"/>
              <a:t>和</a:t>
            </a:r>
            <a:r>
              <a:rPr lang="en-US" altLang="zh-CN" sz="2500" dirty="0"/>
              <a:t>s3</a:t>
            </a:r>
            <a:r>
              <a:rPr lang="zh-CN" altLang="en-US" sz="2500" dirty="0"/>
              <a:t>同级，</a:t>
            </a:r>
            <a:r>
              <a:rPr lang="en-US" altLang="zh-CN" sz="2500" dirty="0"/>
              <a:t>s2</a:t>
            </a:r>
            <a:r>
              <a:rPr lang="zh-CN" altLang="en-US" sz="2500" dirty="0"/>
              <a:t>是</a:t>
            </a:r>
            <a:r>
              <a:rPr lang="en-US" altLang="zh-CN" sz="2500" dirty="0"/>
              <a:t>s1</a:t>
            </a:r>
            <a:r>
              <a:rPr lang="zh-CN" altLang="en-US" sz="2500" dirty="0"/>
              <a:t>的子语句，</a:t>
            </a:r>
            <a:r>
              <a:rPr lang="en-US" altLang="zh-CN" sz="2500" dirty="0"/>
              <a:t>s4</a:t>
            </a:r>
            <a:r>
              <a:rPr lang="zh-CN" altLang="en-US" sz="2500" dirty="0"/>
              <a:t>是</a:t>
            </a:r>
            <a:r>
              <a:rPr lang="en-US" altLang="zh-CN" sz="2500" dirty="0"/>
              <a:t>s3</a:t>
            </a:r>
            <a:r>
              <a:rPr lang="zh-CN" altLang="en-US" sz="2500" dirty="0"/>
              <a:t>的子语句，但</a:t>
            </a:r>
            <a:r>
              <a:rPr lang="en-US" altLang="zh-CN" sz="2500" dirty="0"/>
              <a:t>s2</a:t>
            </a:r>
            <a:r>
              <a:rPr lang="zh-CN" altLang="en-US" sz="2500" dirty="0"/>
              <a:t>和</a:t>
            </a:r>
            <a:r>
              <a:rPr lang="en-US" altLang="zh-CN" sz="2500" dirty="0"/>
              <a:t>s4</a:t>
            </a:r>
            <a:r>
              <a:rPr lang="zh-CN" altLang="en-US" sz="2500" dirty="0"/>
              <a:t>的缩进可以不一样</a:t>
            </a:r>
            <a:endParaRPr lang="en-US" altLang="zh-CN" sz="25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99B08A-62CB-4726-A039-97313689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211699"/>
            <a:ext cx="2617787" cy="28595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17598E-87F9-4D38-8735-0B50C969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60" y="2808228"/>
            <a:ext cx="2407920" cy="32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48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数值列表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range(</a:t>
            </a:r>
            <a:r>
              <a:rPr lang="en-US" altLang="zh-CN" sz="2800" dirty="0" err="1"/>
              <a:t>i,j</a:t>
            </a:r>
            <a:r>
              <a:rPr lang="en-US" altLang="zh-CN" sz="2800" dirty="0"/>
              <a:t>)</a:t>
            </a:r>
            <a:r>
              <a:rPr lang="zh-CN" altLang="en-US" sz="2800" dirty="0"/>
              <a:t>：生成从数字</a:t>
            </a:r>
            <a:r>
              <a:rPr lang="en-US" altLang="zh-CN" sz="2800" dirty="0" err="1"/>
              <a:t>i</a:t>
            </a:r>
            <a:r>
              <a:rPr lang="zh-CN" altLang="en-US" sz="2800" dirty="0"/>
              <a:t>到数字</a:t>
            </a:r>
            <a:r>
              <a:rPr lang="en-US" altLang="zh-CN" sz="2800" dirty="0"/>
              <a:t>j-1</a:t>
            </a:r>
            <a:r>
              <a:rPr lang="zh-CN" altLang="en-US" sz="2800" dirty="0"/>
              <a:t>的一系列数字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range(</a:t>
            </a:r>
            <a:r>
              <a:rPr lang="en-US" altLang="zh-CN" sz="2800" dirty="0" err="1"/>
              <a:t>i,j,k</a:t>
            </a:r>
            <a:r>
              <a:rPr lang="en-US" altLang="zh-CN" sz="2800" dirty="0"/>
              <a:t>)</a:t>
            </a:r>
            <a:r>
              <a:rPr lang="zh-CN" altLang="en-US" sz="2800" dirty="0"/>
              <a:t>：生成从数字</a:t>
            </a:r>
            <a:r>
              <a:rPr lang="en-US" altLang="zh-CN" sz="2800" dirty="0" err="1"/>
              <a:t>i</a:t>
            </a:r>
            <a:r>
              <a:rPr lang="zh-CN" altLang="en-US" sz="2800" dirty="0"/>
              <a:t>到数字</a:t>
            </a:r>
            <a:r>
              <a:rPr lang="en-US" altLang="zh-CN" sz="2800" dirty="0"/>
              <a:t>j-1</a:t>
            </a:r>
            <a:r>
              <a:rPr lang="zh-CN" altLang="en-US" sz="2800" dirty="0"/>
              <a:t>的一系列数字，间隔为</a:t>
            </a:r>
            <a:r>
              <a:rPr lang="en-US" altLang="zh-CN" sz="2800" dirty="0"/>
              <a:t>k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注意，</a:t>
            </a:r>
            <a:r>
              <a:rPr lang="en-US" altLang="zh-CN" sz="2800" dirty="0"/>
              <a:t>range</a:t>
            </a:r>
            <a:r>
              <a:rPr lang="zh-CN" altLang="en-US" sz="2800" dirty="0"/>
              <a:t>返回的不是一个列表</a:t>
            </a:r>
            <a:endParaRPr lang="en-US" altLang="zh-CN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EDFB3B-B392-4B3C-95FD-23205A5E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541155"/>
            <a:ext cx="2286000" cy="24363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F764E8-102E-41D7-8714-E656F2F9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805" y="4030769"/>
            <a:ext cx="47148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02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range</a:t>
            </a:r>
            <a:r>
              <a:rPr lang="zh-CN" altLang="en-US" dirty="0"/>
              <a:t>创建列表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用</a:t>
            </a:r>
            <a:r>
              <a:rPr lang="en-US" altLang="zh-CN" sz="2800" dirty="0"/>
              <a:t>range</a:t>
            </a:r>
            <a:r>
              <a:rPr lang="zh-CN" altLang="en-US" sz="2800" dirty="0"/>
              <a:t>作为</a:t>
            </a:r>
            <a:r>
              <a:rPr lang="en-US" altLang="zh-CN" sz="2800" dirty="0"/>
              <a:t>list</a:t>
            </a:r>
            <a:r>
              <a:rPr lang="zh-CN" altLang="en-US" sz="2800" dirty="0"/>
              <a:t>的参数，可以创建数字列表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注意，使用</a:t>
            </a:r>
            <a:r>
              <a:rPr lang="en-US" altLang="zh-CN" sz="2800" dirty="0"/>
              <a:t>range(</a:t>
            </a:r>
            <a:r>
              <a:rPr lang="en-US" altLang="zh-CN" sz="2800" dirty="0" err="1"/>
              <a:t>i,j</a:t>
            </a:r>
            <a:r>
              <a:rPr lang="en-US" altLang="zh-CN" sz="2800" dirty="0"/>
              <a:t>)</a:t>
            </a:r>
            <a:r>
              <a:rPr lang="zh-CN" altLang="en-US" sz="2800" dirty="0"/>
              <a:t>时，</a:t>
            </a:r>
            <a:r>
              <a:rPr lang="en-US" altLang="zh-CN" sz="2800" dirty="0" err="1"/>
              <a:t>i</a:t>
            </a:r>
            <a:r>
              <a:rPr lang="zh-CN" altLang="en-US" sz="2800" dirty="0"/>
              <a:t>和</a:t>
            </a:r>
            <a:r>
              <a:rPr lang="en-US" altLang="zh-CN" sz="2800" dirty="0"/>
              <a:t>j</a:t>
            </a:r>
            <a:r>
              <a:rPr lang="zh-CN" altLang="en-US" sz="2800" dirty="0"/>
              <a:t>都需要是整数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EAA686-3888-4D78-B3F7-02201510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002194"/>
            <a:ext cx="3486150" cy="1866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E03D69-3DA0-4C55-8EB7-7F78B7F48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355" y="4049819"/>
            <a:ext cx="33623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5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max(l)</a:t>
            </a:r>
            <a:r>
              <a:rPr lang="zh-CN" altLang="en-US" sz="2800" dirty="0"/>
              <a:t>：</a:t>
            </a:r>
            <a:r>
              <a:rPr lang="en-US" altLang="zh-CN" sz="2800" dirty="0"/>
              <a:t>range/</a:t>
            </a:r>
            <a:r>
              <a:rPr lang="zh-CN" altLang="en-US" sz="2800" dirty="0"/>
              <a:t>列表中的最大元素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min(l)</a:t>
            </a:r>
            <a:r>
              <a:rPr lang="zh-CN" altLang="en-US" sz="2800" dirty="0"/>
              <a:t>：</a:t>
            </a:r>
            <a:r>
              <a:rPr lang="en-US" altLang="zh-CN" sz="2800" dirty="0"/>
              <a:t>range/</a:t>
            </a:r>
            <a:r>
              <a:rPr lang="zh-CN" altLang="en-US" sz="2800" dirty="0"/>
              <a:t>列表忠的最小元素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sum(l)</a:t>
            </a:r>
            <a:r>
              <a:rPr lang="zh-CN" altLang="en-US" sz="2800" dirty="0"/>
              <a:t>：</a:t>
            </a:r>
            <a:r>
              <a:rPr lang="en-US" altLang="zh-CN" sz="2800" dirty="0"/>
              <a:t>range/</a:t>
            </a:r>
            <a:r>
              <a:rPr lang="zh-CN" altLang="en-US" sz="2800" dirty="0"/>
              <a:t>列表中的元素和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6D4278-8F0F-4C27-B986-8233B958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25969"/>
            <a:ext cx="3495675" cy="2143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55D73F-2B79-453A-ACCD-79ABD6BDA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445" y="3811694"/>
            <a:ext cx="33432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36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列表切片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列表切片，指只遍历部分列表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list[</a:t>
            </a:r>
            <a:r>
              <a:rPr lang="en-US" altLang="zh-CN" sz="2800" dirty="0" err="1"/>
              <a:t>j:k</a:t>
            </a:r>
            <a:r>
              <a:rPr lang="en-US" altLang="zh-CN" sz="2800" dirty="0"/>
              <a:t>]</a:t>
            </a:r>
            <a:r>
              <a:rPr lang="zh-CN" altLang="en-US" sz="2800" dirty="0"/>
              <a:t>：从列表第</a:t>
            </a:r>
            <a:r>
              <a:rPr lang="en-US" altLang="zh-CN" sz="2800" dirty="0"/>
              <a:t>j</a:t>
            </a:r>
            <a:r>
              <a:rPr lang="zh-CN" altLang="en-US" sz="2800" dirty="0"/>
              <a:t>个元素开始到列表第</a:t>
            </a:r>
            <a:r>
              <a:rPr lang="en-US" altLang="zh-CN" sz="2800" dirty="0"/>
              <a:t>k-1</a:t>
            </a:r>
            <a:r>
              <a:rPr lang="zh-CN" altLang="en-US" sz="2800" dirty="0"/>
              <a:t>个元素的子列表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list[:k]</a:t>
            </a:r>
            <a:r>
              <a:rPr lang="zh-CN" altLang="en-US" sz="2800" dirty="0"/>
              <a:t>：从列表开头到列表第</a:t>
            </a:r>
            <a:r>
              <a:rPr lang="en-US" altLang="zh-CN" sz="2800" dirty="0"/>
              <a:t>k-1</a:t>
            </a:r>
            <a:r>
              <a:rPr lang="zh-CN" altLang="en-US" sz="2800" dirty="0"/>
              <a:t>个元素的子列表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list[j:]</a:t>
            </a:r>
            <a:r>
              <a:rPr lang="zh-CN" altLang="en-US" sz="2800" dirty="0"/>
              <a:t>：从列表第</a:t>
            </a:r>
            <a:r>
              <a:rPr lang="en-US" altLang="zh-CN" sz="2800" dirty="0"/>
              <a:t>j</a:t>
            </a:r>
            <a:r>
              <a:rPr lang="zh-CN" altLang="en-US" sz="2800" dirty="0"/>
              <a:t>个元素到列表末尾元素的子列表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列表最后一个元素可以用下标</a:t>
            </a:r>
            <a:r>
              <a:rPr lang="en-US" altLang="zh-CN" sz="2800" dirty="0"/>
              <a:t>-1</a:t>
            </a:r>
            <a:r>
              <a:rPr lang="zh-CN" altLang="en-US" sz="2800" dirty="0"/>
              <a:t>指代，进而倒数第二个元素用下标</a:t>
            </a:r>
            <a:r>
              <a:rPr lang="en-US" altLang="zh-CN" sz="2800" dirty="0"/>
              <a:t>-2</a:t>
            </a:r>
            <a:r>
              <a:rPr lang="zh-CN" altLang="en-US" sz="2800" dirty="0"/>
              <a:t>指代，</a:t>
            </a:r>
            <a:r>
              <a:rPr lang="en-US" altLang="zh-CN" sz="2800" dirty="0"/>
              <a:t>…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list[-3:]</a:t>
            </a:r>
            <a:r>
              <a:rPr lang="zh-CN" altLang="en-US" sz="2800" dirty="0"/>
              <a:t>：列表的最后三个元素的子列表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list[-3:-1]</a:t>
            </a:r>
            <a:r>
              <a:rPr lang="zh-CN" altLang="en-US" sz="2800" dirty="0"/>
              <a:t>：列表的倒数第三个元素和倒数第二个元素的子列表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list[5:-1]</a:t>
            </a:r>
            <a:r>
              <a:rPr lang="zh-CN" altLang="en-US" sz="2800" dirty="0"/>
              <a:t>：列表从倒数第五个元素到倒数第二个元素的子列表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73589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44D42E-E336-4FF7-9BB5-7640683F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82994"/>
            <a:ext cx="3495675" cy="308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D9B328-5A5C-4966-AAB5-D8E735A7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355" y="2944919"/>
            <a:ext cx="33623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134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遍历列表切片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 </a:t>
            </a:r>
            <a:r>
              <a:rPr lang="en-US" altLang="zh-CN" sz="2400" dirty="0"/>
              <a:t>for data in list[</a:t>
            </a:r>
            <a:r>
              <a:rPr lang="en-US" altLang="zh-CN" sz="2400" dirty="0" err="1"/>
              <a:t>i:j</a:t>
            </a:r>
            <a:r>
              <a:rPr lang="en-US" altLang="zh-CN" sz="2400" dirty="0"/>
              <a:t>]:</a:t>
            </a:r>
          </a:p>
          <a:p>
            <a:pPr marL="0" indent="0">
              <a:buNone/>
            </a:pPr>
            <a:r>
              <a:rPr lang="en-US" altLang="zh-CN" sz="2400" dirty="0"/>
              <a:t>        statements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/>
              <a:t>注意，切片操作返回的是另一个</a:t>
            </a:r>
            <a:r>
              <a:rPr lang="en-US" altLang="zh-CN" sz="2400" dirty="0"/>
              <a:t>object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90F56E-A9EE-463A-A672-0FA314A6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344323"/>
            <a:ext cx="2571433" cy="28955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23EBF0-F353-4B7B-B9CD-F21F2BB1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61" y="2560321"/>
            <a:ext cx="3217819" cy="36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83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复制列表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list1=list2</a:t>
            </a:r>
            <a:r>
              <a:rPr lang="zh-CN" altLang="en-US" sz="2800" dirty="0"/>
              <a:t>这种形式无法做到“复制列表”，</a:t>
            </a:r>
            <a:r>
              <a:rPr lang="en-US" altLang="zh-CN" sz="2800" dirty="0"/>
              <a:t>list2</a:t>
            </a:r>
            <a:r>
              <a:rPr lang="zh-CN" altLang="en-US" sz="2800" dirty="0"/>
              <a:t>仅仅是另一个标签而已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5DC7F0-B44D-474D-A906-2A7A38DD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068744"/>
            <a:ext cx="3486150" cy="2800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AEFBC8-B9D3-4290-83B3-95486D98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055" y="3592619"/>
            <a:ext cx="42386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61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list1=list2[:]</a:t>
            </a:r>
            <a:r>
              <a:rPr lang="zh-CN" altLang="en-US" sz="2800" dirty="0"/>
              <a:t>：这种方式将列表</a:t>
            </a:r>
            <a:r>
              <a:rPr lang="en-US" altLang="zh-CN" sz="2800" dirty="0"/>
              <a:t>2</a:t>
            </a:r>
            <a:r>
              <a:rPr lang="zh-CN" altLang="en-US" sz="2800" dirty="0"/>
              <a:t>中的内容复制到列表</a:t>
            </a:r>
            <a:r>
              <a:rPr lang="en-US" altLang="zh-CN" sz="2800" dirty="0"/>
              <a:t>1</a:t>
            </a:r>
            <a:r>
              <a:rPr lang="zh-CN" altLang="en-US" sz="2800" dirty="0"/>
              <a:t>中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AA8389-C070-4B03-AD8B-5AF0007E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087794"/>
            <a:ext cx="3495675" cy="2781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72A5DF-B1E8-423C-AACD-ECB51CD6F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80" y="3821219"/>
            <a:ext cx="52959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学习上的建议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学习编程语言，最好的方法是自己动手练习。只听课是不够的</a:t>
            </a:r>
            <a:endParaRPr lang="en-US" altLang="zh-CN" sz="40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不要有畏惧的情绪。</a:t>
            </a:r>
            <a:r>
              <a:rPr lang="en-US" altLang="zh-CN" sz="2500" dirty="0"/>
              <a:t> Python</a:t>
            </a:r>
            <a:r>
              <a:rPr lang="zh-CN" altLang="en-US" sz="2500" dirty="0"/>
              <a:t>这门语言相比</a:t>
            </a:r>
            <a:r>
              <a:rPr lang="en-US" altLang="zh-CN" sz="2500" dirty="0"/>
              <a:t>C</a:t>
            </a:r>
            <a:r>
              <a:rPr lang="zh-CN" altLang="en-US" sz="2500" dirty="0"/>
              <a:t>语言更好开始入门。书上的数据分析部分内容也讲的很简单，循序渐进的学习不会遇到问题的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由于课时紧张，不管是</a:t>
            </a:r>
            <a:r>
              <a:rPr lang="en-US" altLang="zh-CN" sz="2500" dirty="0"/>
              <a:t>Python</a:t>
            </a:r>
            <a:r>
              <a:rPr lang="zh-CN" altLang="en-US" sz="2500" dirty="0"/>
              <a:t>部分，还是数据分析部分，教材都无法完全讲完。但是，书上给出了一些项目。自己练习写一下，会有收获的</a:t>
            </a:r>
          </a:p>
        </p:txBody>
      </p:sp>
    </p:spTree>
    <p:extLst>
      <p:ext uri="{BB962C8B-B14F-4D97-AF65-F5344CB8AC3E}">
        <p14:creationId xmlns:p14="http://schemas.microsoft.com/office/powerpoint/2010/main" val="1211473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 但其实</a:t>
            </a:r>
            <a:r>
              <a:rPr lang="en-US" altLang="zh-CN" sz="2400" dirty="0"/>
              <a:t>list1=list2[:]</a:t>
            </a:r>
            <a:r>
              <a:rPr lang="zh-CN" altLang="en-US" sz="2400" dirty="0"/>
              <a:t>这种方式也不是完美的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/>
              <a:t>回忆一下，列表的元素可以是另一个列表。在下面的例子中，元素</a:t>
            </a:r>
            <a:r>
              <a:rPr lang="en-US" altLang="zh-CN" sz="2400" dirty="0"/>
              <a:t>[7,8,9]</a:t>
            </a:r>
            <a:r>
              <a:rPr lang="zh-CN" altLang="en-US" sz="2400" dirty="0"/>
              <a:t>事实上被</a:t>
            </a:r>
            <a:r>
              <a:rPr lang="en-US" altLang="zh-CN" sz="2400" dirty="0"/>
              <a:t>list1</a:t>
            </a:r>
            <a:r>
              <a:rPr lang="zh-CN" altLang="en-US" sz="2400" dirty="0"/>
              <a:t>和</a:t>
            </a:r>
            <a:r>
              <a:rPr lang="en-US" altLang="zh-CN" sz="2400" dirty="0"/>
              <a:t>list2</a:t>
            </a:r>
            <a:r>
              <a:rPr lang="zh-CN" altLang="en-US" sz="2400" dirty="0"/>
              <a:t>共享了，但这并不是我们希望的效果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/>
              <a:t>在下一节我们讲述如何更好的复制列表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89E2AC-2DAC-43CD-9A4C-4DDD0926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640244"/>
            <a:ext cx="3514725" cy="2228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642CBF-84C1-409C-BAC2-07E57569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60" y="4298654"/>
            <a:ext cx="5513070" cy="157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11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类似于列表，元组也是一系列有序的元素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不同于列表的是，元组中的元素是无法修改的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例子：</a:t>
            </a:r>
            <a:r>
              <a:rPr lang="en-US" altLang="zh-CN" sz="2800" dirty="0"/>
              <a:t>tuple=(1,3,5)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tuple[0]=2</a:t>
            </a:r>
            <a:r>
              <a:rPr lang="zh-CN" altLang="en-US" sz="2600" dirty="0"/>
              <a:t>：不可以</a:t>
            </a:r>
            <a:endParaRPr lang="en-US" altLang="zh-CN" sz="2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600" dirty="0"/>
              <a:t> tuple=(2,4,6)</a:t>
            </a:r>
            <a:r>
              <a:rPr lang="zh-CN" altLang="en-US" sz="2600" dirty="0"/>
              <a:t>：可以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列表</a:t>
            </a:r>
            <a:r>
              <a:rPr lang="en-US" altLang="zh-CN" sz="2800" dirty="0"/>
              <a:t>/</a:t>
            </a:r>
            <a:r>
              <a:rPr lang="zh-CN" altLang="en-US" sz="2800" dirty="0"/>
              <a:t>元组的元素可以是列表</a:t>
            </a:r>
            <a:r>
              <a:rPr lang="en-US" altLang="zh-CN" sz="2800" dirty="0"/>
              <a:t>/</a:t>
            </a:r>
            <a:r>
              <a:rPr lang="zh-CN" altLang="en-US" sz="2800" dirty="0"/>
              <a:t>元组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tuple</a:t>
            </a:r>
            <a:r>
              <a:rPr lang="zh-CN" altLang="en-US" sz="2800" dirty="0"/>
              <a:t>的元素不可更改，但可以对</a:t>
            </a:r>
            <a:r>
              <a:rPr lang="en-US" altLang="zh-CN" sz="2800" dirty="0"/>
              <a:t>tuple</a:t>
            </a:r>
            <a:r>
              <a:rPr lang="zh-CN" altLang="en-US" sz="2800" dirty="0"/>
              <a:t>再次赋值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86625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AC52BC-B664-4062-AAAB-0F9B386BF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4200144"/>
            <a:ext cx="3129280" cy="16689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B90EDC-2068-49B4-A4E8-F38FEB2CD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877" y="4196080"/>
            <a:ext cx="5785840" cy="167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6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 奇怪的是，元组中的元素不可以被重新赋值，但却可以做为对象被以某些方式操纵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/>
              <a:t>下面的例子中，我们事实上修改了元组</a:t>
            </a:r>
            <a:r>
              <a:rPr lang="en-US" altLang="zh-CN" sz="2400" dirty="0"/>
              <a:t>t</a:t>
            </a:r>
            <a:r>
              <a:rPr lang="zh-CN" altLang="en-US" sz="2400" dirty="0"/>
              <a:t>的第一个元素：一个列表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/>
              <a:t>注意，</a:t>
            </a:r>
            <a:r>
              <a:rPr lang="en-US" altLang="zh-CN" sz="2400" dirty="0"/>
              <a:t>t[0]=[8,9,10]</a:t>
            </a:r>
            <a:r>
              <a:rPr lang="zh-CN" altLang="en-US" sz="2400" dirty="0"/>
              <a:t>仍然会报错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E219DE-44D8-4A90-A8C6-47B1EF3B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692882"/>
            <a:ext cx="3155315" cy="22845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73120A-FAEE-40CE-B7F8-C09DF17F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355" y="3801712"/>
            <a:ext cx="33623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66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Python</a:t>
            </a:r>
            <a:r>
              <a:rPr lang="zh-CN" altLang="en-US" sz="2800" dirty="0">
                <a:solidFill>
                  <a:schemeClr val="tx1"/>
                </a:solidFill>
              </a:rPr>
              <a:t>语言简介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Hello World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变量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简单数据类型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列表简介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操作列表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对象与复制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结束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583058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a = b</a:t>
            </a:r>
            <a:r>
              <a:rPr lang="zh-CN" altLang="en-US" sz="2800" dirty="0"/>
              <a:t>在</a:t>
            </a:r>
            <a:r>
              <a:rPr lang="en-US" altLang="zh-CN" sz="2800" dirty="0"/>
              <a:t>python</a:t>
            </a:r>
            <a:r>
              <a:rPr lang="zh-CN" altLang="en-US" sz="2800" dirty="0"/>
              <a:t>中代表什么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b</a:t>
            </a:r>
            <a:r>
              <a:rPr lang="zh-CN" altLang="en-US" sz="2800" dirty="0"/>
              <a:t>是一个对象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a</a:t>
            </a:r>
            <a:r>
              <a:rPr lang="zh-CN" altLang="en-US" sz="2800" dirty="0"/>
              <a:t>是一个标签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在执行完这个语句之后，可以理解为将</a:t>
            </a:r>
            <a:r>
              <a:rPr lang="en-US" altLang="zh-CN" sz="2800" dirty="0"/>
              <a:t>a</a:t>
            </a:r>
            <a:r>
              <a:rPr lang="zh-CN" altLang="en-US" sz="2800" dirty="0"/>
              <a:t>作为一个标签，贴在了</a:t>
            </a:r>
            <a:r>
              <a:rPr lang="en-US" altLang="zh-CN" sz="2800" dirty="0"/>
              <a:t>b</a:t>
            </a:r>
            <a:r>
              <a:rPr lang="zh-CN" altLang="en-US" sz="2800" dirty="0"/>
              <a:t>这个对象上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在</a:t>
            </a:r>
            <a:r>
              <a:rPr lang="en-US" altLang="zh-CN" sz="2800" dirty="0"/>
              <a:t>python</a:t>
            </a:r>
            <a:r>
              <a:rPr lang="zh-CN" altLang="en-US" sz="2800" dirty="0"/>
              <a:t>中，变量只是一个标签，对应了某个对象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20183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zh-CN" altLang="en-US" sz="2500" dirty="0"/>
              <a:t>第</a:t>
            </a:r>
            <a:r>
              <a:rPr lang="en-US" altLang="zh-CN" sz="2500" dirty="0"/>
              <a:t>2</a:t>
            </a:r>
            <a:r>
              <a:rPr lang="zh-CN" altLang="en-US" sz="2500" dirty="0"/>
              <a:t>行的</a:t>
            </a:r>
            <a:r>
              <a:rPr lang="en-US" altLang="zh-CN" sz="2500" dirty="0"/>
              <a:t>n</a:t>
            </a:r>
            <a:r>
              <a:rPr lang="zh-CN" altLang="en-US" sz="2500" dirty="0"/>
              <a:t>和</a:t>
            </a:r>
            <a:r>
              <a:rPr lang="en-US" altLang="zh-CN" sz="2500" dirty="0"/>
              <a:t>m</a:t>
            </a:r>
            <a:r>
              <a:rPr lang="zh-CN" altLang="en-US" sz="2500" dirty="0"/>
              <a:t>指向同一个对象，因此第三行的修改同时影响</a:t>
            </a:r>
            <a:r>
              <a:rPr lang="en-US" altLang="zh-CN" sz="2500" dirty="0"/>
              <a:t>list</a:t>
            </a:r>
            <a:r>
              <a:rPr lang="zh-CN" altLang="en-US" sz="2500" dirty="0"/>
              <a:t>和</a:t>
            </a:r>
            <a:r>
              <a:rPr lang="en-US" altLang="zh-CN" sz="2500" dirty="0"/>
              <a:t>list2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在第</a:t>
            </a:r>
            <a:r>
              <a:rPr lang="en-US" altLang="zh-CN" sz="2500" dirty="0"/>
              <a:t>6</a:t>
            </a:r>
            <a:r>
              <a:rPr lang="zh-CN" altLang="en-US" sz="2500" dirty="0"/>
              <a:t>行，</a:t>
            </a:r>
            <a:r>
              <a:rPr lang="en-US" altLang="zh-CN" sz="2500" dirty="0"/>
              <a:t>n</a:t>
            </a:r>
            <a:r>
              <a:rPr lang="zh-CN" altLang="en-US" sz="2500" dirty="0"/>
              <a:t>和</a:t>
            </a:r>
            <a:r>
              <a:rPr lang="en-US" altLang="zh-CN" sz="2500" dirty="0"/>
              <a:t>m</a:t>
            </a:r>
            <a:r>
              <a:rPr lang="zh-CN" altLang="en-US" sz="2500" dirty="0"/>
              <a:t>指向不同的对象</a:t>
            </a:r>
            <a:endParaRPr lang="en-US" altLang="zh-CN" sz="25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4EA25E-4710-41DF-AFA1-4BD22FF3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676649"/>
            <a:ext cx="2758440" cy="24136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6B7386-50A4-4119-B694-DBDD3347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80" y="3806399"/>
            <a:ext cx="48387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列表的拷贝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n=m[:]</a:t>
            </a:r>
            <a:r>
              <a:rPr lang="zh-CN" altLang="en-US" sz="2800" dirty="0"/>
              <a:t>：这种方式将列表</a:t>
            </a:r>
            <a:r>
              <a:rPr lang="en-US" altLang="zh-CN" sz="2800" dirty="0"/>
              <a:t>m</a:t>
            </a:r>
            <a:r>
              <a:rPr lang="zh-CN" altLang="en-US" sz="2800" dirty="0"/>
              <a:t>中的内容复制到列表</a:t>
            </a:r>
            <a:r>
              <a:rPr lang="en-US" altLang="zh-CN" sz="2800" dirty="0"/>
              <a:t>n</a:t>
            </a:r>
            <a:r>
              <a:rPr lang="zh-CN" altLang="en-US" sz="2800" dirty="0"/>
              <a:t>中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887819-8B30-403F-BB12-D08BE8D5E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303385"/>
            <a:ext cx="3169920" cy="25657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B247A-49A3-451C-BFC7-2CD4EFB2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630" y="3840269"/>
            <a:ext cx="57340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955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 但其实</a:t>
            </a:r>
            <a:r>
              <a:rPr lang="en-US" altLang="zh-CN" sz="2400" dirty="0"/>
              <a:t>n=m[:]</a:t>
            </a:r>
            <a:r>
              <a:rPr lang="zh-CN" altLang="en-US" sz="2400" dirty="0"/>
              <a:t>这种方式也不是完美的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/>
              <a:t>回忆一下，列表的元素可以是另一个列表。在下面的例子中，元素</a:t>
            </a:r>
            <a:r>
              <a:rPr lang="en-US" altLang="zh-CN" sz="2400" dirty="0"/>
              <a:t>[5,[6,7]]</a:t>
            </a:r>
            <a:r>
              <a:rPr lang="zh-CN" altLang="en-US" sz="2400" dirty="0"/>
              <a:t>事实上被</a:t>
            </a:r>
            <a:r>
              <a:rPr lang="en-US" altLang="zh-CN" sz="2400" dirty="0"/>
              <a:t>m</a:t>
            </a:r>
            <a:r>
              <a:rPr lang="zh-CN" altLang="en-US" sz="2400" dirty="0"/>
              <a:t>和</a:t>
            </a:r>
            <a:r>
              <a:rPr lang="en-US" altLang="zh-CN" sz="2400" dirty="0"/>
              <a:t>n</a:t>
            </a:r>
            <a:r>
              <a:rPr lang="zh-CN" altLang="en-US" sz="2400" dirty="0"/>
              <a:t>共享了，但这并不是我们希望的效果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/>
              <a:t>为什么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3B87A0-B893-467C-9F82-C13DE3B7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57414"/>
            <a:ext cx="3505200" cy="2171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7DF469-6653-4051-9688-5D6BD5D9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4171739"/>
            <a:ext cx="51816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522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m=[1, 2, [3, 4], [5, [6, 7]] 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982805-2720-43D4-99C4-C5215F8E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040089"/>
            <a:ext cx="6453823" cy="26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希望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500" dirty="0"/>
              <a:t> 掌握</a:t>
            </a:r>
            <a:r>
              <a:rPr lang="en-US" altLang="zh-CN" sz="2500" dirty="0"/>
              <a:t>Python</a:t>
            </a:r>
            <a:r>
              <a:rPr lang="zh-CN" altLang="en-US" sz="2500" dirty="0"/>
              <a:t>这门语言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对数据分析有初步的了解</a:t>
            </a:r>
            <a:endParaRPr lang="en-US" altLang="zh-CN" sz="25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500" dirty="0"/>
              <a:t> </a:t>
            </a:r>
            <a:r>
              <a:rPr lang="zh-CN" altLang="en-US" sz="2500" dirty="0"/>
              <a:t>在学习的过程中取得信心，为进一步的学习和研究打下基础</a:t>
            </a:r>
            <a:endParaRPr lang="en-US" altLang="zh-CN" sz="2500" dirty="0"/>
          </a:p>
        </p:txBody>
      </p:sp>
    </p:spTree>
    <p:extLst>
      <p:ext uri="{BB962C8B-B14F-4D97-AF65-F5344CB8AC3E}">
        <p14:creationId xmlns:p14="http://schemas.microsoft.com/office/powerpoint/2010/main" val="3418072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 </a:t>
            </a:r>
            <a:r>
              <a:rPr lang="en-US" altLang="zh-CN" sz="2800" dirty="0"/>
              <a:t>m=[1, 2, [3, 4], [5, [6, 7]] ]</a:t>
            </a:r>
          </a:p>
          <a:p>
            <a:pPr marL="0" indent="0">
              <a:buNone/>
            </a:pPr>
            <a:r>
              <a:rPr lang="en-US" altLang="zh-CN" sz="2800" dirty="0"/>
              <a:t>n=m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82B7EA-11D5-47A5-911C-5D3A9E8B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03884"/>
            <a:ext cx="4753927" cy="27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355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 </a:t>
            </a:r>
            <a:r>
              <a:rPr lang="en-US" altLang="zh-CN" sz="2800" dirty="0"/>
              <a:t>m=[1, 2, [3, 4], [5, [6, 7]] ]</a:t>
            </a:r>
          </a:p>
          <a:p>
            <a:pPr marL="0" indent="0">
              <a:buNone/>
            </a:pPr>
            <a:r>
              <a:rPr lang="en-US" altLang="zh-CN" sz="2800" dirty="0"/>
              <a:t>n=m[:]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3C1DB8-F4C1-4C0D-8E7A-6861ACB2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60917"/>
            <a:ext cx="4728210" cy="27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06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深拷贝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383032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from copy import </a:t>
            </a:r>
            <a:r>
              <a:rPr lang="en-US" altLang="zh-CN" sz="2800" dirty="0" err="1"/>
              <a:t>deepcopy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m = [1, 2, [3, 4], [5, [6, 7]]]</a:t>
            </a:r>
          </a:p>
          <a:p>
            <a:pPr marL="0" indent="0">
              <a:buNone/>
            </a:pPr>
            <a:r>
              <a:rPr lang="en-US" altLang="zh-CN" sz="2800" dirty="0"/>
              <a:t>n = </a:t>
            </a:r>
            <a:r>
              <a:rPr lang="en-US" altLang="zh-CN" sz="2800" dirty="0" err="1"/>
              <a:t>deepcopy</a:t>
            </a:r>
            <a:r>
              <a:rPr lang="en-US" altLang="zh-CN" sz="2800" dirty="0"/>
              <a:t>(m)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深拷贝才能保证</a:t>
            </a:r>
            <a:r>
              <a:rPr lang="en-US" altLang="zh-CN" sz="2800" dirty="0"/>
              <a:t>m</a:t>
            </a:r>
            <a:r>
              <a:rPr lang="zh-CN" altLang="en-US" sz="2800" dirty="0"/>
              <a:t>内部的元组不同于</a:t>
            </a:r>
            <a:r>
              <a:rPr lang="en-US" altLang="zh-CN" sz="2800" dirty="0"/>
              <a:t>n</a:t>
            </a:r>
            <a:r>
              <a:rPr lang="zh-CN" altLang="en-US" sz="2800" dirty="0"/>
              <a:t>内部的元组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2A1B6D-7280-4162-9EAD-466F2200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35" y="2269098"/>
            <a:ext cx="4551045" cy="3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04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F6B4E2-572F-4C23-8F4A-1763FF2AB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26449"/>
            <a:ext cx="3088640" cy="27426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6F9C11-C87C-4732-BBED-37257955B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30" y="3773594"/>
            <a:ext cx="52768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949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可变对象和不可变对象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 注意，对象分为可变对象和不可变对象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/>
              <a:t>前者包括列表，字典（下节课讲），自定义对象等，后者包括整数、浮点数、布尔值、字符串和元组等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/>
              <a:t>对不可变对象，往往相同值的变量共享同一个对象</a:t>
            </a:r>
            <a:endParaRPr lang="en-US" altLang="zh-CN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5A58C52-E943-4D6A-960C-D2973398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55" y="3721556"/>
            <a:ext cx="1837886" cy="25075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A4ABAE3-D814-4D6A-A50F-03CF9F217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369" y="3901440"/>
            <a:ext cx="1783617" cy="23374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4DD178A-47C8-4B19-B655-730136C8A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480" y="3508555"/>
            <a:ext cx="2489200" cy="27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720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Python</a:t>
            </a:r>
            <a:r>
              <a:rPr lang="zh-CN" altLang="en-US" sz="2800" dirty="0">
                <a:solidFill>
                  <a:schemeClr val="tx1"/>
                </a:solidFill>
              </a:rPr>
              <a:t>语言简介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Hello World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变量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简单数据类型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列表简介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操作列表</a:t>
            </a:r>
            <a:endParaRPr lang="en-US" altLang="zh-CN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对象与复制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结束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147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课程，教材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python</a:t>
            </a:r>
            <a:r>
              <a:rPr lang="zh-CN" altLang="en-US" sz="2800" dirty="0"/>
              <a:t>的安装，</a:t>
            </a:r>
            <a:r>
              <a:rPr lang="en-US" altLang="zh-CN" sz="2800" dirty="0"/>
              <a:t>Hello World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变量，简单数据类型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列表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循环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对象的复制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0150954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没有课后作业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大家自己安装</a:t>
            </a:r>
            <a:r>
              <a:rPr lang="en-US" altLang="zh-CN" sz="2800" dirty="0"/>
              <a:t>python</a:t>
            </a:r>
            <a:r>
              <a:rPr lang="zh-CN" altLang="en-US" sz="2800" dirty="0"/>
              <a:t>之后，练习书上和</a:t>
            </a:r>
            <a:r>
              <a:rPr lang="en-US" altLang="zh-CN" sz="2800" dirty="0"/>
              <a:t>PPT</a:t>
            </a:r>
            <a:r>
              <a:rPr lang="zh-CN" altLang="en-US" sz="2800" dirty="0"/>
              <a:t>上的代码</a:t>
            </a:r>
            <a:endParaRPr lang="en-US" altLang="zh-CN" sz="2800" dirty="0"/>
          </a:p>
        </p:txBody>
      </p:sp>
      <p:sp>
        <p:nvSpPr>
          <p:cNvPr id="7" name="矩形 6"/>
          <p:cNvSpPr/>
          <p:nvPr/>
        </p:nvSpPr>
        <p:spPr>
          <a:xfrm>
            <a:off x="10080434" y="178229"/>
            <a:ext cx="1994053" cy="5268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8911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</a:t>
            </a:r>
            <a:r>
              <a:rPr lang="zh-CN" altLang="en-US" sz="2800" dirty="0"/>
              <a:t>预祝大家学习的旅途富有收获   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/>
              <a:t> Bye</a:t>
            </a:r>
          </a:p>
        </p:txBody>
      </p:sp>
    </p:spTree>
    <p:extLst>
      <p:ext uri="{BB962C8B-B14F-4D97-AF65-F5344CB8AC3E}">
        <p14:creationId xmlns:p14="http://schemas.microsoft.com/office/powerpoint/2010/main" val="97566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程序设计</a:t>
            </a:r>
            <a:br>
              <a:rPr lang="en-US" altLang="zh-CN" dirty="0"/>
            </a:br>
            <a:r>
              <a:rPr lang="zh-CN" altLang="en-US" dirty="0"/>
              <a:t>第一章 </a:t>
            </a:r>
            <a:r>
              <a:rPr lang="en-US" altLang="zh-CN" dirty="0"/>
              <a:t>Python</a:t>
            </a:r>
            <a:r>
              <a:rPr lang="zh-CN" altLang="en-US" dirty="0"/>
              <a:t>语言讲解一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西南大学 计算机与</a:t>
            </a:r>
            <a:r>
              <a:rPr lang="zh-CN" altLang="en-US" sz="2000"/>
              <a:t>信息科学学院</a:t>
            </a:r>
            <a:endParaRPr lang="en-US" altLang="zh-CN" sz="2000" dirty="0"/>
          </a:p>
          <a:p>
            <a:r>
              <a:rPr lang="zh-CN" altLang="en-US" sz="2000" dirty="0"/>
              <a:t>王超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044" y="4455620"/>
            <a:ext cx="1916636" cy="18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4262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8755</TotalTime>
  <Words>3465</Words>
  <Application>Microsoft Office PowerPoint</Application>
  <PresentationFormat>宽屏</PresentationFormat>
  <Paragraphs>368</Paragraphs>
  <Slides>88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2" baseType="lpstr">
      <vt:lpstr>Calibri</vt:lpstr>
      <vt:lpstr>Calibri Light</vt:lpstr>
      <vt:lpstr>Wingdings</vt:lpstr>
      <vt:lpstr>回顾</vt:lpstr>
      <vt:lpstr>Python程序设计</vt:lpstr>
      <vt:lpstr>本课程介绍</vt:lpstr>
      <vt:lpstr>教材</vt:lpstr>
      <vt:lpstr>教材</vt:lpstr>
      <vt:lpstr>课时安排</vt:lpstr>
      <vt:lpstr>考试成绩</vt:lpstr>
      <vt:lpstr>学习上的建议</vt:lpstr>
      <vt:lpstr>希望</vt:lpstr>
      <vt:lpstr>Python程序设计 第一章 Python语言讲解一</vt:lpstr>
      <vt:lpstr>目录</vt:lpstr>
      <vt:lpstr>Python名字的由来</vt:lpstr>
      <vt:lpstr>PowerPoint 演示文稿</vt:lpstr>
      <vt:lpstr>Python的特点</vt:lpstr>
      <vt:lpstr>Python的优点</vt:lpstr>
      <vt:lpstr>Python在如下领域有很好的应用</vt:lpstr>
      <vt:lpstr>所以，一起来学Python吧</vt:lpstr>
      <vt:lpstr>PowerPoint 演示文稿</vt:lpstr>
      <vt:lpstr>目录</vt:lpstr>
      <vt:lpstr>首先，安装python</vt:lpstr>
      <vt:lpstr>PowerPoint 演示文稿</vt:lpstr>
      <vt:lpstr>PowerPoint 演示文稿</vt:lpstr>
      <vt:lpstr>超级亲民的Hello World</vt:lpstr>
      <vt:lpstr>稍微复杂的Hello World</vt:lpstr>
      <vt:lpstr>目录</vt:lpstr>
      <vt:lpstr>变量</vt:lpstr>
      <vt:lpstr>PowerPoint 演示文稿</vt:lpstr>
      <vt:lpstr>PowerPoint 演示文稿</vt:lpstr>
      <vt:lpstr>PowerPoint 演示文稿</vt:lpstr>
      <vt:lpstr>变量是什么</vt:lpstr>
      <vt:lpstr>PowerPoint 演示文稿</vt:lpstr>
      <vt:lpstr>PowerPoint 演示文稿</vt:lpstr>
      <vt:lpstr>目录</vt:lpstr>
      <vt:lpstr>字符串</vt:lpstr>
      <vt:lpstr>几个常见函数</vt:lpstr>
      <vt:lpstr>f字符串：在字符串中使用变量</vt:lpstr>
      <vt:lpstr>转义符</vt:lpstr>
      <vt:lpstr>消去空白</vt:lpstr>
      <vt:lpstr>PowerPoint 演示文稿</vt:lpstr>
      <vt:lpstr>PowerPoint 演示文稿</vt:lpstr>
      <vt:lpstr>整数</vt:lpstr>
      <vt:lpstr>浮点数</vt:lpstr>
      <vt:lpstr>PowerPoint 演示文稿</vt:lpstr>
      <vt:lpstr>PowerPoint 演示文稿</vt:lpstr>
      <vt:lpstr>PowerPoint 演示文稿</vt:lpstr>
      <vt:lpstr>注释</vt:lpstr>
      <vt:lpstr>目录</vt:lpstr>
      <vt:lpstr>列表</vt:lpstr>
      <vt:lpstr>PowerPoint 演示文稿</vt:lpstr>
      <vt:lpstr>访问列表元素</vt:lpstr>
      <vt:lpstr>修改列表元素</vt:lpstr>
      <vt:lpstr>添加列表元素</vt:lpstr>
      <vt:lpstr>删除列表元素</vt:lpstr>
      <vt:lpstr>PowerPoint 演示文稿</vt:lpstr>
      <vt:lpstr>PowerPoint 演示文稿</vt:lpstr>
      <vt:lpstr>排序列表</vt:lpstr>
      <vt:lpstr>PowerPoint 演示文稿</vt:lpstr>
      <vt:lpstr>PowerPoint 演示文稿</vt:lpstr>
      <vt:lpstr>目录</vt:lpstr>
      <vt:lpstr>遍历链表</vt:lpstr>
      <vt:lpstr>缩进</vt:lpstr>
      <vt:lpstr>PowerPoint 演示文稿</vt:lpstr>
      <vt:lpstr>数值列表</vt:lpstr>
      <vt:lpstr>用range创建列表</vt:lpstr>
      <vt:lpstr>PowerPoint 演示文稿</vt:lpstr>
      <vt:lpstr>列表切片</vt:lpstr>
      <vt:lpstr>PowerPoint 演示文稿</vt:lpstr>
      <vt:lpstr>遍历列表切片</vt:lpstr>
      <vt:lpstr>复制列表</vt:lpstr>
      <vt:lpstr>PowerPoint 演示文稿</vt:lpstr>
      <vt:lpstr>PowerPoint 演示文稿</vt:lpstr>
      <vt:lpstr>元组</vt:lpstr>
      <vt:lpstr>PowerPoint 演示文稿</vt:lpstr>
      <vt:lpstr>PowerPoint 演示文稿</vt:lpstr>
      <vt:lpstr>目录</vt:lpstr>
      <vt:lpstr>PowerPoint 演示文稿</vt:lpstr>
      <vt:lpstr>PowerPoint 演示文稿</vt:lpstr>
      <vt:lpstr>列表的拷贝</vt:lpstr>
      <vt:lpstr>PowerPoint 演示文稿</vt:lpstr>
      <vt:lpstr>PowerPoint 演示文稿</vt:lpstr>
      <vt:lpstr>PowerPoint 演示文稿</vt:lpstr>
      <vt:lpstr>PowerPoint 演示文稿</vt:lpstr>
      <vt:lpstr>深拷贝</vt:lpstr>
      <vt:lpstr>PowerPoint 演示文稿</vt:lpstr>
      <vt:lpstr>可变对象和不可变对象</vt:lpstr>
      <vt:lpstr>目录</vt:lpstr>
      <vt:lpstr>课堂总结</vt:lpstr>
      <vt:lpstr>课后作业</vt:lpstr>
      <vt:lpstr>下课</vt:lpstr>
    </vt:vector>
  </TitlesOfParts>
  <Company>iscas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wangch</dc:creator>
  <cp:lastModifiedBy>Wang Chao</cp:lastModifiedBy>
  <cp:revision>803</cp:revision>
  <dcterms:created xsi:type="dcterms:W3CDTF">2020-07-19T02:43:17Z</dcterms:created>
  <dcterms:modified xsi:type="dcterms:W3CDTF">2021-03-06T08:36:50Z</dcterms:modified>
</cp:coreProperties>
</file>